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svm" ContentType="image/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6"/>
  </p:notesMasterIdLst>
  <p:handoutMasterIdLst>
    <p:handoutMasterId r:id="rId27"/>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0080625" cy="7559675"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290" y="102"/>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032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Liberation Sans" pitchFamily="18"/>
              <a:ea typeface="Segoe UI" pitchFamily="2"/>
              <a:cs typeface="Tahoma" pitchFamily="2"/>
            </a:endParaRPr>
          </a:p>
        </p:txBody>
      </p:sp>
      <p:sp>
        <p:nvSpPr>
          <p:cNvPr id="3" name="Symbol zastępczy daty 2"/>
          <p:cNvSpPr txBox="1">
            <a:spLocks noGrp="1"/>
          </p:cNvSpPr>
          <p:nvPr>
            <p:ph type="dt" sz="quarter" idx="1"/>
          </p:nvPr>
        </p:nvSpPr>
        <p:spPr>
          <a:xfrm>
            <a:off x="4279320" y="0"/>
            <a:ext cx="328032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pl-PL" sz="1400" b="0" i="0" u="none" strike="noStrike" kern="1200">
              <a:ln>
                <a:noFill/>
              </a:ln>
              <a:latin typeface="Liberation Sans" pitchFamily="18"/>
              <a:ea typeface="Segoe UI" pitchFamily="2"/>
              <a:cs typeface="Tahoma" pitchFamily="2"/>
            </a:endParaRPr>
          </a:p>
        </p:txBody>
      </p:sp>
      <p:sp>
        <p:nvSpPr>
          <p:cNvPr id="4" name="Symbol zastępczy stopki 3"/>
          <p:cNvSpPr txBox="1">
            <a:spLocks noGrp="1"/>
          </p:cNvSpPr>
          <p:nvPr>
            <p:ph type="ftr" sz="quarter" idx="2"/>
          </p:nvPr>
        </p:nvSpPr>
        <p:spPr>
          <a:xfrm>
            <a:off x="0" y="10157400"/>
            <a:ext cx="328032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Liberation Sans" pitchFamily="18"/>
              <a:ea typeface="Segoe UI" pitchFamily="2"/>
              <a:cs typeface="Tahoma" pitchFamily="2"/>
            </a:endParaRPr>
          </a:p>
        </p:txBody>
      </p:sp>
      <p:sp>
        <p:nvSpPr>
          <p:cNvPr id="5" name="Symbol zastępczy numeru slajdu 4"/>
          <p:cNvSpPr txBox="1">
            <a:spLocks noGrp="1"/>
          </p:cNvSpPr>
          <p:nvPr>
            <p:ph type="sldNum" sz="quarter" idx="3"/>
          </p:nvPr>
        </p:nvSpPr>
        <p:spPr>
          <a:xfrm>
            <a:off x="4279320" y="10157400"/>
            <a:ext cx="328032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C9629812-DE5A-4730-8619-19FA68CAD007}" type="slidenum">
              <a:t>‹#›</a:t>
            </a:fld>
            <a:endParaRPr lang="pl-PL" sz="1400" b="0" i="0" u="none" strike="noStrike" kern="1200">
              <a:ln>
                <a:noFill/>
              </a:ln>
              <a:latin typeface="Liberation Sans" pitchFamily="18"/>
              <a:ea typeface="Segoe UI" pitchFamily="2"/>
              <a:cs typeface="Tahoma" pitchFamily="2"/>
            </a:endParaRPr>
          </a:p>
        </p:txBody>
      </p:sp>
    </p:spTree>
    <p:extLst>
      <p:ext uri="{BB962C8B-B14F-4D97-AF65-F5344CB8AC3E}">
        <p14:creationId xmlns:p14="http://schemas.microsoft.com/office/powerpoint/2010/main" val="184491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20"/>
            <a:ext cx="5345280" cy="4008600"/>
          </a:xfrm>
          <a:prstGeom prst="rect">
            <a:avLst/>
          </a:prstGeom>
          <a:noFill/>
          <a:ln>
            <a:noFill/>
            <a:prstDash val="solid"/>
          </a:ln>
        </p:spPr>
      </p:sp>
      <p:sp>
        <p:nvSpPr>
          <p:cNvPr id="3" name="Symbol zastępczy notatek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l-PL"/>
          </a:p>
        </p:txBody>
      </p:sp>
      <p:sp>
        <p:nvSpPr>
          <p:cNvPr id="4" name="Symbol zastępczy nagłówka 3"/>
          <p:cNvSpPr txBox="1">
            <a:spLocks noGrp="1"/>
          </p:cNvSpPr>
          <p:nvPr>
            <p:ph type="hdr" sz="quarter"/>
          </p:nvPr>
        </p:nvSpPr>
        <p:spPr>
          <a:xfrm>
            <a:off x="0" y="0"/>
            <a:ext cx="3280320" cy="534240"/>
          </a:xfrm>
          <a:prstGeom prst="rect">
            <a:avLst/>
          </a:prstGeom>
          <a:noFill/>
          <a:ln>
            <a:noFill/>
          </a:ln>
        </p:spPr>
        <p:txBody>
          <a:bodyPr vert="horz" lIns="0" tIns="0" rIns="0" bIns="0" anchorCtr="0"/>
          <a:lstStyle>
            <a:lvl1pPr lvl="0" rtl="0" hangingPunct="0">
              <a:buNone/>
              <a:tabLst/>
              <a:defRPr lang="pl-PL" sz="1400" kern="1200">
                <a:latin typeface="Liberation Serif" pitchFamily="18"/>
                <a:ea typeface="Segoe UI" pitchFamily="2"/>
                <a:cs typeface="Tahoma" pitchFamily="2"/>
              </a:defRPr>
            </a:lvl1pPr>
          </a:lstStyle>
          <a:p>
            <a:pPr lvl="0"/>
            <a:endParaRPr lang="pl-PL"/>
          </a:p>
        </p:txBody>
      </p:sp>
      <p:sp>
        <p:nvSpPr>
          <p:cNvPr id="5" name="Symbol zastępczy daty 4"/>
          <p:cNvSpPr txBox="1">
            <a:spLocks noGrp="1"/>
          </p:cNvSpPr>
          <p:nvPr>
            <p:ph type="dt" idx="1"/>
          </p:nvPr>
        </p:nvSpPr>
        <p:spPr>
          <a:xfrm>
            <a:off x="4279320" y="0"/>
            <a:ext cx="3280320" cy="534240"/>
          </a:xfrm>
          <a:prstGeom prst="rect">
            <a:avLst/>
          </a:prstGeom>
          <a:noFill/>
          <a:ln>
            <a:noFill/>
          </a:ln>
        </p:spPr>
        <p:txBody>
          <a:bodyPr vert="horz" lIns="0" tIns="0" rIns="0" bIns="0" anchorCtr="0"/>
          <a:lstStyle>
            <a:lvl1pPr lvl="0" algn="r" rtl="0" hangingPunct="0">
              <a:buNone/>
              <a:tabLst/>
              <a:defRPr lang="pl-PL" sz="1400" kern="1200">
                <a:latin typeface="Liberation Serif" pitchFamily="18"/>
                <a:ea typeface="Segoe UI" pitchFamily="2"/>
                <a:cs typeface="Tahoma" pitchFamily="2"/>
              </a:defRPr>
            </a:lvl1pPr>
          </a:lstStyle>
          <a:p>
            <a:pPr lvl="0"/>
            <a:endParaRPr lang="pl-PL"/>
          </a:p>
        </p:txBody>
      </p:sp>
      <p:sp>
        <p:nvSpPr>
          <p:cNvPr id="6" name="Symbol zastępczy stopki 5"/>
          <p:cNvSpPr txBox="1">
            <a:spLocks noGrp="1"/>
          </p:cNvSpPr>
          <p:nvPr>
            <p:ph type="ftr" sz="quarter" idx="4"/>
          </p:nvPr>
        </p:nvSpPr>
        <p:spPr>
          <a:xfrm>
            <a:off x="0" y="10157400"/>
            <a:ext cx="3280320" cy="534240"/>
          </a:xfrm>
          <a:prstGeom prst="rect">
            <a:avLst/>
          </a:prstGeom>
          <a:noFill/>
          <a:ln>
            <a:noFill/>
          </a:ln>
        </p:spPr>
        <p:txBody>
          <a:bodyPr vert="horz" lIns="0" tIns="0" rIns="0" bIns="0" anchor="b" anchorCtr="0"/>
          <a:lstStyle>
            <a:lvl1pPr lvl="0" rtl="0" hangingPunct="0">
              <a:buNone/>
              <a:tabLst/>
              <a:defRPr lang="pl-PL" sz="1400" kern="1200">
                <a:latin typeface="Liberation Serif" pitchFamily="18"/>
                <a:ea typeface="Segoe UI"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9320" y="10157400"/>
            <a:ext cx="3280320" cy="534240"/>
          </a:xfrm>
          <a:prstGeom prst="rect">
            <a:avLst/>
          </a:prstGeom>
          <a:noFill/>
          <a:ln>
            <a:noFill/>
          </a:ln>
        </p:spPr>
        <p:txBody>
          <a:bodyPr vert="horz" lIns="0" tIns="0" rIns="0" bIns="0" anchor="b" anchorCtr="0"/>
          <a:lstStyle>
            <a:lvl1pPr lvl="0" algn="r" rtl="0" hangingPunct="0">
              <a:buNone/>
              <a:tabLst/>
              <a:defRPr lang="pl-PL" sz="1400" kern="1200">
                <a:latin typeface="Liberation Serif" pitchFamily="18"/>
                <a:ea typeface="Segoe UI" pitchFamily="2"/>
                <a:cs typeface="Tahoma" pitchFamily="2"/>
              </a:defRPr>
            </a:lvl1pPr>
          </a:lstStyle>
          <a:p>
            <a:pPr lvl="0"/>
            <a:fld id="{5358CD34-7FC7-4F01-8039-5A8B3935B16A}" type="slidenum">
              <a:t>‹#›</a:t>
            </a:fld>
            <a:endParaRPr lang="pl-PL"/>
          </a:p>
        </p:txBody>
      </p:sp>
    </p:spTree>
    <p:extLst>
      <p:ext uri="{BB962C8B-B14F-4D97-AF65-F5344CB8AC3E}">
        <p14:creationId xmlns:p14="http://schemas.microsoft.com/office/powerpoint/2010/main" val="2888956418"/>
      </p:ext>
    </p:extLst>
  </p:cSld>
  <p:clrMap bg1="lt1" tx1="dk1" bg2="lt2" tx2="dk2" accent1="accent1" accent2="accent2" accent3="accent3" accent4="accent4" accent5="accent5" accent6="accent6" hlink="hlink" folHlink="folHlink"/>
  <p:notesStyle>
    <a:lvl1pPr marL="216000" marR="0" indent="-216000" rtl="0" hangingPunct="0">
      <a:tabLst/>
      <a:defRPr lang="pl-PL"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spAutoFit/>
          </a:bodyPr>
          <a:lstStyle/>
          <a:p>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8075" y="814388"/>
            <a:ext cx="5346700" cy="4010025"/>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spAutoFit/>
          </a:bodyPr>
          <a:lstStyle/>
          <a:p>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8075" y="814388"/>
            <a:ext cx="5346700" cy="4010025"/>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spAutoFit/>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8075" y="814388"/>
            <a:ext cx="5346700" cy="4010025"/>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spAutoFit/>
          </a:body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spAutoFit/>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p:txBody>
          <a:bodyPr vert="horz"/>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A139F640-D841-4B84-89DC-50335B445607}" type="slidenum">
              <a:t>‹#›</a:t>
            </a:fld>
            <a:endParaRPr lang="pl-PL"/>
          </a:p>
        </p:txBody>
      </p:sp>
    </p:spTree>
    <p:extLst>
      <p:ext uri="{BB962C8B-B14F-4D97-AF65-F5344CB8AC3E}">
        <p14:creationId xmlns:p14="http://schemas.microsoft.com/office/powerpoint/2010/main" val="1690269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A5D455EC-2C2C-4B42-B1F8-541FF1284099}" type="slidenum">
              <a:t>‹#›</a:t>
            </a:fld>
            <a:endParaRPr lang="pl-PL"/>
          </a:p>
        </p:txBody>
      </p:sp>
    </p:spTree>
    <p:extLst>
      <p:ext uri="{BB962C8B-B14F-4D97-AF65-F5344CB8AC3E}">
        <p14:creationId xmlns:p14="http://schemas.microsoft.com/office/powerpoint/2010/main" val="1978956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168650"/>
            <a:ext cx="2266950" cy="35988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168650"/>
            <a:ext cx="6653212" cy="35988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1FABC0DE-4E4C-45C4-AEEA-E66C4F65BDF3}" type="slidenum">
              <a:t>‹#›</a:t>
            </a:fld>
            <a:endParaRPr lang="pl-PL"/>
          </a:p>
        </p:txBody>
      </p:sp>
    </p:spTree>
    <p:extLst>
      <p:ext uri="{BB962C8B-B14F-4D97-AF65-F5344CB8AC3E}">
        <p14:creationId xmlns:p14="http://schemas.microsoft.com/office/powerpoint/2010/main" val="2452852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43DC9F15-D9FC-4CC0-8A96-FA12C16631CC}" type="slidenum">
              <a:t>‹#›</a:t>
            </a:fld>
            <a:endParaRPr lang="pl-PL"/>
          </a:p>
        </p:txBody>
      </p:sp>
    </p:spTree>
    <p:extLst>
      <p:ext uri="{BB962C8B-B14F-4D97-AF65-F5344CB8AC3E}">
        <p14:creationId xmlns:p14="http://schemas.microsoft.com/office/powerpoint/2010/main" val="1735898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278ED019-98CE-4051-A1B0-67330F19EE35}" type="slidenum">
              <a:t>‹#›</a:t>
            </a:fld>
            <a:endParaRPr lang="pl-PL"/>
          </a:p>
        </p:txBody>
      </p:sp>
    </p:spTree>
    <p:extLst>
      <p:ext uri="{BB962C8B-B14F-4D97-AF65-F5344CB8AC3E}">
        <p14:creationId xmlns:p14="http://schemas.microsoft.com/office/powerpoint/2010/main" val="23748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DEE81F6E-CF55-4FA1-A83F-7ACACAC5E785}" type="slidenum">
              <a:t>‹#›</a:t>
            </a:fld>
            <a:endParaRPr lang="pl-PL"/>
          </a:p>
        </p:txBody>
      </p:sp>
    </p:spTree>
    <p:extLst>
      <p:ext uri="{BB962C8B-B14F-4D97-AF65-F5344CB8AC3E}">
        <p14:creationId xmlns:p14="http://schemas.microsoft.com/office/powerpoint/2010/main" val="3905209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3592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14913" y="1768475"/>
            <a:ext cx="43592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A196F407-F2D5-4825-8473-5399690D83D8}" type="slidenum">
              <a:t>‹#›</a:t>
            </a:fld>
            <a:endParaRPr lang="pl-PL"/>
          </a:p>
        </p:txBody>
      </p:sp>
    </p:spTree>
    <p:extLst>
      <p:ext uri="{BB962C8B-B14F-4D97-AF65-F5344CB8AC3E}">
        <p14:creationId xmlns:p14="http://schemas.microsoft.com/office/powerpoint/2010/main" val="2635901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EF072A66-F86A-4CCF-889C-5B6041929BFA}" type="slidenum">
              <a:t>‹#›</a:t>
            </a:fld>
            <a:endParaRPr lang="pl-PL"/>
          </a:p>
        </p:txBody>
      </p:sp>
    </p:spTree>
    <p:extLst>
      <p:ext uri="{BB962C8B-B14F-4D97-AF65-F5344CB8AC3E}">
        <p14:creationId xmlns:p14="http://schemas.microsoft.com/office/powerpoint/2010/main" val="1314365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C9736CAB-CCD1-45F5-A4A1-B3DD3D99C1B1}" type="slidenum">
              <a:t>‹#›</a:t>
            </a:fld>
            <a:endParaRPr lang="pl-PL"/>
          </a:p>
        </p:txBody>
      </p:sp>
    </p:spTree>
    <p:extLst>
      <p:ext uri="{BB962C8B-B14F-4D97-AF65-F5344CB8AC3E}">
        <p14:creationId xmlns:p14="http://schemas.microsoft.com/office/powerpoint/2010/main" val="3682422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6AD9955A-4819-48B3-A043-CE6A862D0CB8}" type="slidenum">
              <a:t>‹#›</a:t>
            </a:fld>
            <a:endParaRPr lang="pl-PL"/>
          </a:p>
        </p:txBody>
      </p:sp>
    </p:spTree>
    <p:extLst>
      <p:ext uri="{BB962C8B-B14F-4D97-AF65-F5344CB8AC3E}">
        <p14:creationId xmlns:p14="http://schemas.microsoft.com/office/powerpoint/2010/main" val="2323268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6C62ED07-604E-4E05-8E6B-0F92481B1C8A}" type="slidenum">
              <a:t>‹#›</a:t>
            </a:fld>
            <a:endParaRPr lang="pl-PL"/>
          </a:p>
        </p:txBody>
      </p:sp>
    </p:spTree>
    <p:extLst>
      <p:ext uri="{BB962C8B-B14F-4D97-AF65-F5344CB8AC3E}">
        <p14:creationId xmlns:p14="http://schemas.microsoft.com/office/powerpoint/2010/main" val="3887691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C0BE0FA9-927E-4FB1-A294-E1FDF20F3F6D}" type="slidenum">
              <a:t>‹#›</a:t>
            </a:fld>
            <a:endParaRPr lang="pl-PL"/>
          </a:p>
        </p:txBody>
      </p:sp>
    </p:spTree>
    <p:extLst>
      <p:ext uri="{BB962C8B-B14F-4D97-AF65-F5344CB8AC3E}">
        <p14:creationId xmlns:p14="http://schemas.microsoft.com/office/powerpoint/2010/main" val="1356495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0DE42007-3D81-431E-BB25-53F791EEACC5}" type="slidenum">
              <a:t>‹#›</a:t>
            </a:fld>
            <a:endParaRPr lang="pl-PL"/>
          </a:p>
        </p:txBody>
      </p:sp>
    </p:spTree>
    <p:extLst>
      <p:ext uri="{BB962C8B-B14F-4D97-AF65-F5344CB8AC3E}">
        <p14:creationId xmlns:p14="http://schemas.microsoft.com/office/powerpoint/2010/main" val="392646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8C2CF930-481E-4498-BF3C-D5AE5CF5DC1E}" type="slidenum">
              <a:t>‹#›</a:t>
            </a:fld>
            <a:endParaRPr lang="pl-PL"/>
          </a:p>
        </p:txBody>
      </p:sp>
    </p:spTree>
    <p:extLst>
      <p:ext uri="{BB962C8B-B14F-4D97-AF65-F5344CB8AC3E}">
        <p14:creationId xmlns:p14="http://schemas.microsoft.com/office/powerpoint/2010/main" val="333915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156450" y="301625"/>
            <a:ext cx="2217738"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500812"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B1A1ECC1-FF3B-401F-B044-A60662DDFAD2}" type="slidenum">
              <a:t>‹#›</a:t>
            </a:fld>
            <a:endParaRPr lang="pl-PL"/>
          </a:p>
        </p:txBody>
      </p:sp>
    </p:spTree>
    <p:extLst>
      <p:ext uri="{BB962C8B-B14F-4D97-AF65-F5344CB8AC3E}">
        <p14:creationId xmlns:p14="http://schemas.microsoft.com/office/powerpoint/2010/main" val="3147428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519D00F0-BBF3-49C8-A887-1DF09A5DFD47}" type="slidenum">
              <a:t>‹#›</a:t>
            </a:fld>
            <a:endParaRPr lang="pl-PL"/>
          </a:p>
        </p:txBody>
      </p:sp>
    </p:spTree>
    <p:extLst>
      <p:ext uri="{BB962C8B-B14F-4D97-AF65-F5344CB8AC3E}">
        <p14:creationId xmlns:p14="http://schemas.microsoft.com/office/powerpoint/2010/main" val="1321707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24FDB88C-CD76-4F74-B455-7F4B0D84EDDA}" type="slidenum">
              <a:t>‹#›</a:t>
            </a:fld>
            <a:endParaRPr lang="pl-PL"/>
          </a:p>
        </p:txBody>
      </p:sp>
    </p:spTree>
    <p:extLst>
      <p:ext uri="{BB962C8B-B14F-4D97-AF65-F5344CB8AC3E}">
        <p14:creationId xmlns:p14="http://schemas.microsoft.com/office/powerpoint/2010/main" val="3700586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33D1B255-D2E4-4375-AA74-3CD5A80643CD}" type="slidenum">
              <a:t>‹#›</a:t>
            </a:fld>
            <a:endParaRPr lang="pl-PL"/>
          </a:p>
        </p:txBody>
      </p:sp>
    </p:spTree>
    <p:extLst>
      <p:ext uri="{BB962C8B-B14F-4D97-AF65-F5344CB8AC3E}">
        <p14:creationId xmlns:p14="http://schemas.microsoft.com/office/powerpoint/2010/main" val="2519789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3592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14913" y="1768475"/>
            <a:ext cx="43592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65664507-20CF-44C8-BEAA-818E7C4CF5E5}" type="slidenum">
              <a:t>‹#›</a:t>
            </a:fld>
            <a:endParaRPr lang="pl-PL"/>
          </a:p>
        </p:txBody>
      </p:sp>
    </p:spTree>
    <p:extLst>
      <p:ext uri="{BB962C8B-B14F-4D97-AF65-F5344CB8AC3E}">
        <p14:creationId xmlns:p14="http://schemas.microsoft.com/office/powerpoint/2010/main" val="2347907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F0F7066B-8BE8-46DB-9E5B-8498B3F09DBD}" type="slidenum">
              <a:t>‹#›</a:t>
            </a:fld>
            <a:endParaRPr lang="pl-PL"/>
          </a:p>
        </p:txBody>
      </p:sp>
    </p:spTree>
    <p:extLst>
      <p:ext uri="{BB962C8B-B14F-4D97-AF65-F5344CB8AC3E}">
        <p14:creationId xmlns:p14="http://schemas.microsoft.com/office/powerpoint/2010/main" val="2817039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A4BD14A1-6F62-409C-8EED-17718A10AF1F}" type="slidenum">
              <a:t>‹#›</a:t>
            </a:fld>
            <a:endParaRPr lang="pl-PL"/>
          </a:p>
        </p:txBody>
      </p:sp>
    </p:spTree>
    <p:extLst>
      <p:ext uri="{BB962C8B-B14F-4D97-AF65-F5344CB8AC3E}">
        <p14:creationId xmlns:p14="http://schemas.microsoft.com/office/powerpoint/2010/main" val="2034153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6A9CF8B4-0201-450D-9918-2E8D59FB6CDD}" type="slidenum">
              <a:t>‹#›</a:t>
            </a:fld>
            <a:endParaRPr lang="pl-PL"/>
          </a:p>
        </p:txBody>
      </p:sp>
    </p:spTree>
    <p:extLst>
      <p:ext uri="{BB962C8B-B14F-4D97-AF65-F5344CB8AC3E}">
        <p14:creationId xmlns:p14="http://schemas.microsoft.com/office/powerpoint/2010/main" val="2758897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2431C8B8-54EE-421A-A431-B68ABA70E1AD}" type="slidenum">
              <a:t>‹#›</a:t>
            </a:fld>
            <a:endParaRPr lang="pl-PL"/>
          </a:p>
        </p:txBody>
      </p:sp>
    </p:spTree>
    <p:extLst>
      <p:ext uri="{BB962C8B-B14F-4D97-AF65-F5344CB8AC3E}">
        <p14:creationId xmlns:p14="http://schemas.microsoft.com/office/powerpoint/2010/main" val="1515038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8128DF3B-5862-4968-A0D4-843B2E728C12}" type="slidenum">
              <a:t>‹#›</a:t>
            </a:fld>
            <a:endParaRPr lang="pl-PL"/>
          </a:p>
        </p:txBody>
      </p:sp>
    </p:spTree>
    <p:extLst>
      <p:ext uri="{BB962C8B-B14F-4D97-AF65-F5344CB8AC3E}">
        <p14:creationId xmlns:p14="http://schemas.microsoft.com/office/powerpoint/2010/main" val="799255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1C79424C-8C34-4CDD-A60A-FED37E06F51B}" type="slidenum">
              <a:t>‹#›</a:t>
            </a:fld>
            <a:endParaRPr lang="pl-PL"/>
          </a:p>
        </p:txBody>
      </p:sp>
    </p:spTree>
    <p:extLst>
      <p:ext uri="{BB962C8B-B14F-4D97-AF65-F5344CB8AC3E}">
        <p14:creationId xmlns:p14="http://schemas.microsoft.com/office/powerpoint/2010/main" val="1708240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B3BFFC10-6E00-49A8-9DC4-A350516A892C}" type="slidenum">
              <a:t>‹#›</a:t>
            </a:fld>
            <a:endParaRPr lang="pl-PL"/>
          </a:p>
        </p:txBody>
      </p:sp>
    </p:spTree>
    <p:extLst>
      <p:ext uri="{BB962C8B-B14F-4D97-AF65-F5344CB8AC3E}">
        <p14:creationId xmlns:p14="http://schemas.microsoft.com/office/powerpoint/2010/main" val="1035028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156450" y="301625"/>
            <a:ext cx="2217738"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500812"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791B47EE-67EE-4827-B3DD-B7FE1F1F2A48}" type="slidenum">
              <a:t>‹#›</a:t>
            </a:fld>
            <a:endParaRPr lang="pl-PL"/>
          </a:p>
        </p:txBody>
      </p:sp>
    </p:spTree>
    <p:extLst>
      <p:ext uri="{BB962C8B-B14F-4D97-AF65-F5344CB8AC3E}">
        <p14:creationId xmlns:p14="http://schemas.microsoft.com/office/powerpoint/2010/main" val="3082840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9CCF4C89-5455-4049-A493-A8FFA214DBB3}" type="slidenum">
              <a:t>‹#›</a:t>
            </a:fld>
            <a:endParaRPr lang="pl-PL"/>
          </a:p>
        </p:txBody>
      </p:sp>
    </p:spTree>
    <p:extLst>
      <p:ext uri="{BB962C8B-B14F-4D97-AF65-F5344CB8AC3E}">
        <p14:creationId xmlns:p14="http://schemas.microsoft.com/office/powerpoint/2010/main" val="1534713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8C2ABF14-2A37-4D0F-96EA-741F8B71F19B}" type="slidenum">
              <a:t>‹#›</a:t>
            </a:fld>
            <a:endParaRPr lang="pl-PL"/>
          </a:p>
        </p:txBody>
      </p:sp>
    </p:spTree>
    <p:extLst>
      <p:ext uri="{BB962C8B-B14F-4D97-AF65-F5344CB8AC3E}">
        <p14:creationId xmlns:p14="http://schemas.microsoft.com/office/powerpoint/2010/main" val="3325044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7CE89B70-F97B-4D8B-B4C3-E57AE7E338EC}" type="slidenum">
              <a:t>‹#›</a:t>
            </a:fld>
            <a:endParaRPr lang="pl-PL"/>
          </a:p>
        </p:txBody>
      </p:sp>
    </p:spTree>
    <p:extLst>
      <p:ext uri="{BB962C8B-B14F-4D97-AF65-F5344CB8AC3E}">
        <p14:creationId xmlns:p14="http://schemas.microsoft.com/office/powerpoint/2010/main" val="3927295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3592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14913" y="1768475"/>
            <a:ext cx="43592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494D13B4-3851-4E61-9C74-B5B58F637421}" type="slidenum">
              <a:t>‹#›</a:t>
            </a:fld>
            <a:endParaRPr lang="pl-PL"/>
          </a:p>
        </p:txBody>
      </p:sp>
    </p:spTree>
    <p:extLst>
      <p:ext uri="{BB962C8B-B14F-4D97-AF65-F5344CB8AC3E}">
        <p14:creationId xmlns:p14="http://schemas.microsoft.com/office/powerpoint/2010/main" val="340434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B6C4E16C-4249-43BE-BC30-FD454B70D6DC}" type="slidenum">
              <a:t>‹#›</a:t>
            </a:fld>
            <a:endParaRPr lang="pl-PL"/>
          </a:p>
        </p:txBody>
      </p:sp>
    </p:spTree>
    <p:extLst>
      <p:ext uri="{BB962C8B-B14F-4D97-AF65-F5344CB8AC3E}">
        <p14:creationId xmlns:p14="http://schemas.microsoft.com/office/powerpoint/2010/main" val="2431865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EC769FE6-1E71-4C74-B131-EEF5EE58510A}" type="slidenum">
              <a:t>‹#›</a:t>
            </a:fld>
            <a:endParaRPr lang="pl-PL"/>
          </a:p>
        </p:txBody>
      </p:sp>
    </p:spTree>
    <p:extLst>
      <p:ext uri="{BB962C8B-B14F-4D97-AF65-F5344CB8AC3E}">
        <p14:creationId xmlns:p14="http://schemas.microsoft.com/office/powerpoint/2010/main" val="3794850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4751388"/>
            <a:ext cx="4359275" cy="201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14913" y="4751388"/>
            <a:ext cx="4359275" cy="201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06BDEA44-E442-45A8-83BA-4631A70D918E}" type="slidenum">
              <a:t>‹#›</a:t>
            </a:fld>
            <a:endParaRPr lang="pl-PL"/>
          </a:p>
        </p:txBody>
      </p:sp>
    </p:spTree>
    <p:extLst>
      <p:ext uri="{BB962C8B-B14F-4D97-AF65-F5344CB8AC3E}">
        <p14:creationId xmlns:p14="http://schemas.microsoft.com/office/powerpoint/2010/main" val="117784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0908510C-1A16-4128-8F5C-4427A32D4FD5}" type="slidenum">
              <a:t>‹#›</a:t>
            </a:fld>
            <a:endParaRPr lang="pl-PL"/>
          </a:p>
        </p:txBody>
      </p:sp>
    </p:spTree>
    <p:extLst>
      <p:ext uri="{BB962C8B-B14F-4D97-AF65-F5344CB8AC3E}">
        <p14:creationId xmlns:p14="http://schemas.microsoft.com/office/powerpoint/2010/main" val="1544530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80688432-04B4-4C19-8FB9-7129865F825F}" type="slidenum">
              <a:t>‹#›</a:t>
            </a:fld>
            <a:endParaRPr lang="pl-PL"/>
          </a:p>
        </p:txBody>
      </p:sp>
    </p:spTree>
    <p:extLst>
      <p:ext uri="{BB962C8B-B14F-4D97-AF65-F5344CB8AC3E}">
        <p14:creationId xmlns:p14="http://schemas.microsoft.com/office/powerpoint/2010/main" val="2263574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449A6489-A561-45E1-8AC5-A3822E19F489}" type="slidenum">
              <a:t>‹#›</a:t>
            </a:fld>
            <a:endParaRPr lang="pl-PL"/>
          </a:p>
        </p:txBody>
      </p:sp>
    </p:spTree>
    <p:extLst>
      <p:ext uri="{BB962C8B-B14F-4D97-AF65-F5344CB8AC3E}">
        <p14:creationId xmlns:p14="http://schemas.microsoft.com/office/powerpoint/2010/main" val="3982532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F559A39C-1106-4CB2-A429-FB2F6AC8FEC9}" type="slidenum">
              <a:t>‹#›</a:t>
            </a:fld>
            <a:endParaRPr lang="pl-PL"/>
          </a:p>
        </p:txBody>
      </p:sp>
    </p:spTree>
    <p:extLst>
      <p:ext uri="{BB962C8B-B14F-4D97-AF65-F5344CB8AC3E}">
        <p14:creationId xmlns:p14="http://schemas.microsoft.com/office/powerpoint/2010/main" val="890595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156450" y="301625"/>
            <a:ext cx="2217738"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500812"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A6A04353-3601-47B3-A693-58DFBBCCA0B4}" type="slidenum">
              <a:t>‹#›</a:t>
            </a:fld>
            <a:endParaRPr lang="pl-PL"/>
          </a:p>
        </p:txBody>
      </p:sp>
    </p:spTree>
    <p:extLst>
      <p:ext uri="{BB962C8B-B14F-4D97-AF65-F5344CB8AC3E}">
        <p14:creationId xmlns:p14="http://schemas.microsoft.com/office/powerpoint/2010/main" val="2177843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C21FDF9E-8941-4E79-A418-087C882FFEEE}" type="slidenum">
              <a:t>‹#›</a:t>
            </a:fld>
            <a:endParaRPr lang="pl-PL"/>
          </a:p>
        </p:txBody>
      </p:sp>
    </p:spTree>
    <p:extLst>
      <p:ext uri="{BB962C8B-B14F-4D97-AF65-F5344CB8AC3E}">
        <p14:creationId xmlns:p14="http://schemas.microsoft.com/office/powerpoint/2010/main" val="2167768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1B3D0823-EE89-46AE-BEE8-1CF9A5D7A80B}" type="slidenum">
              <a:t>‹#›</a:t>
            </a:fld>
            <a:endParaRPr lang="pl-PL"/>
          </a:p>
        </p:txBody>
      </p:sp>
    </p:spTree>
    <p:extLst>
      <p:ext uri="{BB962C8B-B14F-4D97-AF65-F5344CB8AC3E}">
        <p14:creationId xmlns:p14="http://schemas.microsoft.com/office/powerpoint/2010/main" val="3634145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1ED8D8E6-5047-4CAD-9430-BA469E026F7F}" type="slidenum">
              <a:t>‹#›</a:t>
            </a:fld>
            <a:endParaRPr lang="pl-PL"/>
          </a:p>
        </p:txBody>
      </p:sp>
    </p:spTree>
    <p:extLst>
      <p:ext uri="{BB962C8B-B14F-4D97-AF65-F5344CB8AC3E}">
        <p14:creationId xmlns:p14="http://schemas.microsoft.com/office/powerpoint/2010/main" val="3961589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7E8FA33E-8C19-4698-9F40-BC6FD7B07050}" type="slidenum">
              <a:t>‹#›</a:t>
            </a:fld>
            <a:endParaRPr lang="pl-PL"/>
          </a:p>
        </p:txBody>
      </p:sp>
    </p:spTree>
    <p:extLst>
      <p:ext uri="{BB962C8B-B14F-4D97-AF65-F5344CB8AC3E}">
        <p14:creationId xmlns:p14="http://schemas.microsoft.com/office/powerpoint/2010/main" val="1773400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35D2556C-79CC-4760-8EDE-F9E8A1681FD8}" type="slidenum">
              <a:t>‹#›</a:t>
            </a:fld>
            <a:endParaRPr lang="pl-PL"/>
          </a:p>
        </p:txBody>
      </p:sp>
    </p:spTree>
    <p:extLst>
      <p:ext uri="{BB962C8B-B14F-4D97-AF65-F5344CB8AC3E}">
        <p14:creationId xmlns:p14="http://schemas.microsoft.com/office/powerpoint/2010/main" val="1609925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13">
            <a:lum/>
            <a:alphaModFix/>
          </a:blip>
          <a:srcRect/>
          <a:stretch>
            <a:fillRect/>
          </a:stretch>
        </p:blipFill>
        <p:spPr>
          <a:xfrm>
            <a:off x="0" y="0"/>
            <a:ext cx="10080000" cy="7560000"/>
          </a:xfrm>
          <a:prstGeom prst="rect">
            <a:avLst/>
          </a:prstGeom>
          <a:noFill/>
          <a:ln>
            <a:noFill/>
          </a:ln>
        </p:spPr>
      </p:pic>
      <p:sp>
        <p:nvSpPr>
          <p:cNvPr id="3" name="Symbol zastępczy tytułu 2"/>
          <p:cNvSpPr txBox="1">
            <a:spLocks noGrp="1"/>
          </p:cNvSpPr>
          <p:nvPr>
            <p:ph type="title"/>
          </p:nvPr>
        </p:nvSpPr>
        <p:spPr>
          <a:xfrm>
            <a:off x="503999" y="316800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4" name="Symbol zastępczy tekstu 3"/>
          <p:cNvSpPr txBox="1">
            <a:spLocks noGrp="1"/>
          </p:cNvSpPr>
          <p:nvPr>
            <p:ph type="body" idx="1"/>
          </p:nvPr>
        </p:nvSpPr>
        <p:spPr>
          <a:xfrm>
            <a:off x="503999" y="4752000"/>
            <a:ext cx="8870040" cy="2015999"/>
          </a:xfrm>
          <a:prstGeom prst="rect">
            <a:avLst/>
          </a:prstGeom>
          <a:noFill/>
          <a:ln>
            <a:noFill/>
          </a:ln>
        </p:spPr>
        <p:txBody>
          <a:bodyPr lIns="0" tIns="0" rIns="0" bIns="0"/>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txBox="1">
            <a:spLocks noGrp="1"/>
          </p:cNvSpPr>
          <p:nvPr>
            <p:ph type="dt" sz="half" idx="2"/>
          </p:nvPr>
        </p:nvSpPr>
        <p:spPr>
          <a:xfrm>
            <a:off x="503640" y="6887160"/>
            <a:ext cx="2348280" cy="521280"/>
          </a:xfrm>
          <a:prstGeom prst="rect">
            <a:avLst/>
          </a:prstGeom>
          <a:noFill/>
          <a:ln>
            <a:noFill/>
          </a:ln>
        </p:spPr>
        <p:txBody>
          <a:bodyPr vert="horz" lIns="0" tIns="0" rIns="0" bIns="0" anchorCtr="0"/>
          <a:lstStyle>
            <a:lvl1pPr lvl="0" rtl="0" hangingPunct="0">
              <a:buNone/>
              <a:tabLst/>
              <a:defRPr lang="pl-PL" sz="1400" kern="1200">
                <a:latin typeface="Liberation Serif" pitchFamily="18"/>
                <a:ea typeface="Segoe UI" pitchFamily="2"/>
                <a:cs typeface="Tahoma" pitchFamily="2"/>
              </a:defRPr>
            </a:lvl1pPr>
          </a:lstStyle>
          <a:p>
            <a:pPr lvl="0"/>
            <a:endParaRPr lang="pl-PL"/>
          </a:p>
        </p:txBody>
      </p:sp>
      <p:sp>
        <p:nvSpPr>
          <p:cNvPr id="6" name="Symbol zastępczy stopki 5"/>
          <p:cNvSpPr txBox="1">
            <a:spLocks noGrp="1"/>
          </p:cNvSpPr>
          <p:nvPr>
            <p:ph type="ftr" sz="quarter" idx="3"/>
          </p:nvPr>
        </p:nvSpPr>
        <p:spPr>
          <a:xfrm>
            <a:off x="3447000" y="6887160"/>
            <a:ext cx="3195000" cy="521280"/>
          </a:xfrm>
          <a:prstGeom prst="rect">
            <a:avLst/>
          </a:prstGeom>
          <a:noFill/>
          <a:ln>
            <a:noFill/>
          </a:ln>
        </p:spPr>
        <p:txBody>
          <a:bodyPr vert="horz" lIns="0" tIns="0" rIns="0" bIns="0" anchorCtr="0"/>
          <a:lstStyle>
            <a:lvl1pPr lvl="0" algn="ctr" rtl="0" hangingPunct="0">
              <a:buNone/>
              <a:tabLst/>
              <a:defRPr lang="pl-PL" sz="1400" kern="1200">
                <a:latin typeface="Liberation Serif" pitchFamily="18"/>
                <a:ea typeface="Segoe UI" pitchFamily="2"/>
                <a:cs typeface="Tahoma" pitchFamily="2"/>
              </a:defRPr>
            </a:lvl1pPr>
          </a:lstStyle>
          <a:p>
            <a:pPr lvl="0"/>
            <a:endParaRPr lang="pl-PL"/>
          </a:p>
        </p:txBody>
      </p:sp>
      <p:sp>
        <p:nvSpPr>
          <p:cNvPr id="7" name="Symbol zastępczy numeru slajdu 6"/>
          <p:cNvSpPr txBox="1">
            <a:spLocks noGrp="1"/>
          </p:cNvSpPr>
          <p:nvPr>
            <p:ph type="sldNum" sz="quarter" idx="4"/>
          </p:nvPr>
        </p:nvSpPr>
        <p:spPr>
          <a:xfrm>
            <a:off x="7226640" y="6887160"/>
            <a:ext cx="2348280" cy="521280"/>
          </a:xfrm>
          <a:prstGeom prst="rect">
            <a:avLst/>
          </a:prstGeom>
          <a:noFill/>
          <a:ln>
            <a:noFill/>
          </a:ln>
        </p:spPr>
        <p:txBody>
          <a:bodyPr vert="horz" lIns="0" tIns="0" rIns="0" bIns="0" anchorCtr="0"/>
          <a:lstStyle>
            <a:lvl1pPr lvl="0" algn="r" rtl="0" hangingPunct="0">
              <a:buNone/>
              <a:tabLst/>
              <a:defRPr lang="pl-PL" sz="1400" kern="1200">
                <a:latin typeface="Liberation Serif" pitchFamily="18"/>
                <a:ea typeface="Segoe UI" pitchFamily="2"/>
                <a:cs typeface="Tahoma" pitchFamily="2"/>
              </a:defRPr>
            </a:lvl1pPr>
          </a:lstStyle>
          <a:p>
            <a:pPr lvl="0"/>
            <a:fld id="{C32FBE29-EA72-46C2-B6BC-A89DC0798C5E}"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pl-PL" sz="4400" b="0" i="0" u="none" strike="noStrike" kern="1200">
          <a:ln>
            <a:noFill/>
          </a:ln>
          <a:solidFill>
            <a:srgbClr val="000000"/>
          </a:solidFill>
          <a:latin typeface="Liberation Serif" pitchFamily="18"/>
        </a:defRPr>
      </a:lvl1pPr>
    </p:titleStyle>
    <p:bodyStyle>
      <a:lvl1pPr marL="0" marR="0" indent="0" algn="ctr" rtl="0" hangingPunct="0">
        <a:spcBef>
          <a:spcPts val="0"/>
        </a:spcBef>
        <a:spcAft>
          <a:spcPts val="1414"/>
        </a:spcAft>
        <a:tabLst/>
        <a:defRPr lang="pl-PL" sz="3200" b="0" i="0" u="none" strike="noStrike" kern="1200">
          <a:ln>
            <a:noFill/>
          </a:ln>
          <a:solidFill>
            <a:srgbClr val="000000"/>
          </a:solidFill>
          <a:latin typeface="Liberation Serif" pitchFamily="18"/>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13">
            <a:lum/>
            <a:alphaModFix/>
          </a:blip>
          <a:srcRect/>
          <a:stretch>
            <a:fillRect/>
          </a:stretch>
        </p:blipFill>
        <p:spPr>
          <a:xfrm>
            <a:off x="0" y="-1440"/>
            <a:ext cx="10080000" cy="7561440"/>
          </a:xfrm>
          <a:prstGeom prst="rect">
            <a:avLst/>
          </a:prstGeom>
          <a:noFill/>
          <a:ln>
            <a:noFill/>
          </a:ln>
        </p:spPr>
      </p:pic>
      <p:sp>
        <p:nvSpPr>
          <p:cNvPr id="3" name="Symbol zastępczy tytułu 2"/>
          <p:cNvSpPr txBox="1">
            <a:spLocks noGrp="1"/>
          </p:cNvSpPr>
          <p:nvPr>
            <p:ph type="title"/>
          </p:nvPr>
        </p:nvSpPr>
        <p:spPr>
          <a:xfrm>
            <a:off x="503999" y="301320"/>
            <a:ext cx="7703999" cy="113868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4" name="Symbol zastępczy tekstu 3"/>
          <p:cNvSpPr txBox="1">
            <a:spLocks noGrp="1"/>
          </p:cNvSpPr>
          <p:nvPr>
            <p:ph type="body" idx="1"/>
          </p:nvPr>
        </p:nvSpPr>
        <p:spPr>
          <a:xfrm>
            <a:off x="503999" y="1769040"/>
            <a:ext cx="8870040" cy="4384440"/>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pl-PL" sz="3200" b="0" i="0" u="none" strike="noStrike" kern="1200">
                <a:ln>
                  <a:noFill/>
                </a:ln>
                <a:solidFill>
                  <a:srgbClr val="000000"/>
                </a:solidFill>
                <a:latin typeface="Liberation Serif" pitchFamily="18"/>
              </a:defRPr>
            </a:defPPr>
            <a:lvl1pPr marL="432000" marR="0" lvl="0" indent="-324000">
              <a:spcBef>
                <a:spcPts val="0"/>
              </a:spcBef>
              <a:spcAft>
                <a:spcPts val="1417"/>
              </a:spcAft>
              <a:buSzPct val="45000"/>
              <a:buFont typeface="StarSymbol"/>
              <a:buChar char="●"/>
              <a:defRPr lang="pl-PL" sz="3200" b="0" i="0" u="none" strike="noStrike" kern="1200">
                <a:ln>
                  <a:noFill/>
                </a:ln>
                <a:solidFill>
                  <a:srgbClr val="000000"/>
                </a:solidFill>
                <a:latin typeface="Liberation Serif" pitchFamily="18"/>
              </a:defRPr>
            </a:lvl1pPr>
            <a:lvl2pPr marL="864000" marR="0" lvl="1" indent="-324000">
              <a:spcBef>
                <a:spcPts val="0"/>
              </a:spcBef>
              <a:spcAft>
                <a:spcPts val="1134"/>
              </a:spcAft>
              <a:buSzPct val="75000"/>
              <a:buFont typeface="StarSymbol"/>
              <a:buChar char="–"/>
              <a:defRPr lang="pl-PL" sz="2800" b="0" i="0" u="none" strike="noStrike" kern="1200">
                <a:ln>
                  <a:noFill/>
                </a:ln>
                <a:solidFill>
                  <a:srgbClr val="000000"/>
                </a:solidFill>
                <a:latin typeface="Liberation Serif" pitchFamily="18"/>
              </a:defRPr>
            </a:lvl2pPr>
            <a:lvl3pPr marL="1295999" marR="0" lvl="2" indent="-288000">
              <a:spcBef>
                <a:spcPts val="0"/>
              </a:spcBef>
              <a:spcAft>
                <a:spcPts val="850"/>
              </a:spcAft>
              <a:buSzPct val="45000"/>
              <a:buFont typeface="StarSymbol"/>
              <a:buChar char="●"/>
              <a:defRPr lang="pl-PL" sz="2400" b="0" i="0" u="none" strike="noStrike" kern="1200">
                <a:ln>
                  <a:noFill/>
                </a:ln>
                <a:solidFill>
                  <a:srgbClr val="000000"/>
                </a:solidFill>
                <a:latin typeface="Liberation Serif" pitchFamily="18"/>
              </a:defRPr>
            </a:lvl3pPr>
            <a:lvl4pPr marL="1728000" marR="0" lvl="3" indent="-216000">
              <a:spcBef>
                <a:spcPts val="0"/>
              </a:spcBef>
              <a:spcAft>
                <a:spcPts val="567"/>
              </a:spcAft>
              <a:buSzPct val="75000"/>
              <a:buFont typeface="StarSymbol"/>
              <a:buChar char="–"/>
              <a:defRPr lang="pl-PL" sz="2000" b="0" i="0" u="none" strike="noStrike" kern="1200">
                <a:ln>
                  <a:noFill/>
                </a:ln>
                <a:solidFill>
                  <a:srgbClr val="000000"/>
                </a:solidFill>
                <a:latin typeface="Liberation Serif" pitchFamily="18"/>
              </a:defRPr>
            </a:lvl4pPr>
            <a:lvl5pPr marL="2160000" marR="0" lvl="4"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5pPr>
            <a:lvl6pPr marL="2592000" marR="0" lvl="5"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6pPr>
            <a:lvl7pPr marL="3024000" marR="0" lvl="6"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7pPr>
            <a:lvl8pPr marL="3456000" marR="0" lvl="7"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8pPr>
            <a:lvl9pPr marL="3887999" marR="0" lvl="8"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txBox="1">
            <a:spLocks noGrp="1"/>
          </p:cNvSpPr>
          <p:nvPr>
            <p:ph type="dt" sz="half" idx="2"/>
          </p:nvPr>
        </p:nvSpPr>
        <p:spPr>
          <a:xfrm>
            <a:off x="503999" y="6887160"/>
            <a:ext cx="2348280" cy="521280"/>
          </a:xfrm>
          <a:prstGeom prst="rect">
            <a:avLst/>
          </a:prstGeom>
          <a:noFill/>
          <a:ln>
            <a:noFill/>
          </a:ln>
        </p:spPr>
        <p:txBody>
          <a:bodyPr vert="horz" lIns="0" tIns="0" rIns="0" bIns="0" anchorCtr="0"/>
          <a:lstStyle>
            <a:lvl1pPr lvl="0" rtl="0" hangingPunct="0">
              <a:buNone/>
              <a:tabLst/>
              <a:defRPr lang="pl-PL" sz="1400" kern="1200">
                <a:latin typeface="Liberation Serif" pitchFamily="18"/>
                <a:ea typeface="Segoe UI" pitchFamily="2"/>
                <a:cs typeface="Tahoma" pitchFamily="2"/>
              </a:defRPr>
            </a:lvl1pPr>
          </a:lstStyle>
          <a:p>
            <a:pPr lvl="0"/>
            <a:endParaRPr lang="pl-PL"/>
          </a:p>
        </p:txBody>
      </p:sp>
      <p:sp>
        <p:nvSpPr>
          <p:cNvPr id="6" name="Symbol zastępczy stopki 5"/>
          <p:cNvSpPr txBox="1">
            <a:spLocks noGrp="1"/>
          </p:cNvSpPr>
          <p:nvPr>
            <p:ph type="ftr" sz="quarter" idx="3"/>
          </p:nvPr>
        </p:nvSpPr>
        <p:spPr>
          <a:xfrm>
            <a:off x="3447360" y="6887160"/>
            <a:ext cx="3195000" cy="521280"/>
          </a:xfrm>
          <a:prstGeom prst="rect">
            <a:avLst/>
          </a:prstGeom>
          <a:noFill/>
          <a:ln>
            <a:noFill/>
          </a:ln>
        </p:spPr>
        <p:txBody>
          <a:bodyPr vert="horz" lIns="0" tIns="0" rIns="0" bIns="0" anchorCtr="0"/>
          <a:lstStyle>
            <a:lvl1pPr lvl="0" algn="ctr" rtl="0" hangingPunct="0">
              <a:buNone/>
              <a:tabLst/>
              <a:defRPr lang="pl-PL" sz="1400" kern="1200">
                <a:latin typeface="Liberation Serif" pitchFamily="18"/>
                <a:ea typeface="Segoe UI" pitchFamily="2"/>
                <a:cs typeface="Tahoma" pitchFamily="2"/>
              </a:defRPr>
            </a:lvl1pPr>
          </a:lstStyle>
          <a:p>
            <a:pPr lvl="0"/>
            <a:endParaRPr lang="pl-PL"/>
          </a:p>
        </p:txBody>
      </p:sp>
      <p:sp>
        <p:nvSpPr>
          <p:cNvPr id="7" name="Symbol zastępczy numeru slajdu 6"/>
          <p:cNvSpPr txBox="1">
            <a:spLocks noGrp="1"/>
          </p:cNvSpPr>
          <p:nvPr>
            <p:ph type="sldNum" sz="quarter" idx="4"/>
          </p:nvPr>
        </p:nvSpPr>
        <p:spPr>
          <a:xfrm>
            <a:off x="7227000" y="6887160"/>
            <a:ext cx="2348280" cy="521280"/>
          </a:xfrm>
          <a:prstGeom prst="rect">
            <a:avLst/>
          </a:prstGeom>
          <a:noFill/>
          <a:ln>
            <a:noFill/>
          </a:ln>
        </p:spPr>
        <p:txBody>
          <a:bodyPr vert="horz" lIns="0" tIns="0" rIns="0" bIns="0" anchorCtr="0"/>
          <a:lstStyle>
            <a:lvl1pPr lvl="0" algn="r" rtl="0" hangingPunct="0">
              <a:buNone/>
              <a:tabLst/>
              <a:defRPr lang="pl-PL" sz="1400" kern="1200">
                <a:latin typeface="Liberation Serif" pitchFamily="18"/>
                <a:ea typeface="Segoe UI" pitchFamily="2"/>
                <a:cs typeface="Tahoma" pitchFamily="2"/>
              </a:defRPr>
            </a:lvl1pPr>
          </a:lstStyle>
          <a:p>
            <a:pPr lvl="0"/>
            <a:fld id="{628118BC-CFA1-4D32-8998-61C421F6F292}" type="slidenum">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rtl="0" hangingPunct="0">
        <a:tabLst/>
        <a:defRPr lang="pl-PL" sz="4400" b="0" i="0" u="none" strike="noStrike" kern="1200">
          <a:ln>
            <a:noFill/>
          </a:ln>
          <a:solidFill>
            <a:srgbClr val="000000"/>
          </a:solidFill>
          <a:latin typeface="Liberation Serif" pitchFamily="18"/>
        </a:defRPr>
      </a:lvl1pPr>
    </p:titleStyle>
    <p:bodyStyle>
      <a:lvl1pPr marL="0" marR="0" indent="0" rtl="0" hangingPunct="0">
        <a:spcBef>
          <a:spcPts val="0"/>
        </a:spcBef>
        <a:spcAft>
          <a:spcPts val="1417"/>
        </a:spcAft>
        <a:tabLst/>
        <a:defRPr lang="pl-PL" sz="3200" b="0" i="0" u="none" strike="noStrike" kern="1200">
          <a:ln>
            <a:noFill/>
          </a:ln>
          <a:solidFill>
            <a:srgbClr val="000000"/>
          </a:solidFill>
          <a:latin typeface="Liberation Serif" pitchFamily="18"/>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13">
            <a:lum/>
            <a:alphaModFix/>
          </a:blip>
          <a:srcRect/>
          <a:stretch>
            <a:fillRect/>
          </a:stretch>
        </p:blipFill>
        <p:spPr>
          <a:xfrm>
            <a:off x="0" y="0"/>
            <a:ext cx="10080000" cy="7560000"/>
          </a:xfrm>
          <a:prstGeom prst="rect">
            <a:avLst/>
          </a:prstGeom>
          <a:noFill/>
          <a:ln>
            <a:noFill/>
          </a:ln>
        </p:spPr>
      </p:pic>
      <p:sp>
        <p:nvSpPr>
          <p:cNvPr id="3" name="Symbol zastępczy tytułu 2"/>
          <p:cNvSpPr txBox="1">
            <a:spLocks noGrp="1"/>
          </p:cNvSpPr>
          <p:nvPr>
            <p:ph type="title"/>
          </p:nvPr>
        </p:nvSpPr>
        <p:spPr>
          <a:xfrm>
            <a:off x="503999" y="301320"/>
            <a:ext cx="7703999" cy="113868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4" name="Symbol zastępczy tekstu 3"/>
          <p:cNvSpPr txBox="1">
            <a:spLocks noGrp="1"/>
          </p:cNvSpPr>
          <p:nvPr>
            <p:ph type="body" idx="1"/>
          </p:nvPr>
        </p:nvSpPr>
        <p:spPr>
          <a:xfrm>
            <a:off x="503999" y="1769040"/>
            <a:ext cx="8870040" cy="4384440"/>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pl-PL" sz="3200" b="0" i="0" u="none" strike="noStrike" kern="1200">
                <a:ln>
                  <a:noFill/>
                </a:ln>
                <a:solidFill>
                  <a:srgbClr val="000000"/>
                </a:solidFill>
                <a:latin typeface="Liberation Serif" pitchFamily="18"/>
              </a:defRPr>
            </a:defPPr>
            <a:lvl1pPr marL="432000" marR="0" lvl="0" indent="-324000">
              <a:spcBef>
                <a:spcPts val="0"/>
              </a:spcBef>
              <a:spcAft>
                <a:spcPts val="1417"/>
              </a:spcAft>
              <a:buSzPct val="45000"/>
              <a:buFont typeface="StarSymbol"/>
              <a:buChar char="●"/>
              <a:defRPr lang="pl-PL" sz="3200" b="0" i="0" u="none" strike="noStrike" kern="1200">
                <a:ln>
                  <a:noFill/>
                </a:ln>
                <a:solidFill>
                  <a:srgbClr val="000000"/>
                </a:solidFill>
                <a:latin typeface="Liberation Serif" pitchFamily="18"/>
              </a:defRPr>
            </a:lvl1pPr>
            <a:lvl2pPr marL="864000" marR="0" lvl="1" indent="-324000">
              <a:spcBef>
                <a:spcPts val="0"/>
              </a:spcBef>
              <a:spcAft>
                <a:spcPts val="1134"/>
              </a:spcAft>
              <a:buSzPct val="75000"/>
              <a:buFont typeface="StarSymbol"/>
              <a:buChar char="–"/>
              <a:defRPr lang="pl-PL" sz="2800" b="0" i="0" u="none" strike="noStrike" kern="1200">
                <a:ln>
                  <a:noFill/>
                </a:ln>
                <a:solidFill>
                  <a:srgbClr val="000000"/>
                </a:solidFill>
                <a:latin typeface="Liberation Serif" pitchFamily="18"/>
              </a:defRPr>
            </a:lvl2pPr>
            <a:lvl3pPr marL="1295999" marR="0" lvl="2" indent="-288000">
              <a:spcBef>
                <a:spcPts val="0"/>
              </a:spcBef>
              <a:spcAft>
                <a:spcPts val="850"/>
              </a:spcAft>
              <a:buSzPct val="45000"/>
              <a:buFont typeface="StarSymbol"/>
              <a:buChar char="●"/>
              <a:defRPr lang="pl-PL" sz="2400" b="0" i="0" u="none" strike="noStrike" kern="1200">
                <a:ln>
                  <a:noFill/>
                </a:ln>
                <a:solidFill>
                  <a:srgbClr val="000000"/>
                </a:solidFill>
                <a:latin typeface="Liberation Serif" pitchFamily="18"/>
              </a:defRPr>
            </a:lvl3pPr>
            <a:lvl4pPr marL="1728000" marR="0" lvl="3" indent="-216000">
              <a:spcBef>
                <a:spcPts val="0"/>
              </a:spcBef>
              <a:spcAft>
                <a:spcPts val="567"/>
              </a:spcAft>
              <a:buSzPct val="75000"/>
              <a:buFont typeface="StarSymbol"/>
              <a:buChar char="–"/>
              <a:defRPr lang="pl-PL" sz="2000" b="0" i="0" u="none" strike="noStrike" kern="1200">
                <a:ln>
                  <a:noFill/>
                </a:ln>
                <a:solidFill>
                  <a:srgbClr val="000000"/>
                </a:solidFill>
                <a:latin typeface="Liberation Serif" pitchFamily="18"/>
              </a:defRPr>
            </a:lvl4pPr>
            <a:lvl5pPr marL="2160000" marR="0" lvl="4"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5pPr>
            <a:lvl6pPr marL="2592000" marR="0" lvl="5"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6pPr>
            <a:lvl7pPr marL="3024000" marR="0" lvl="6"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7pPr>
            <a:lvl8pPr marL="3456000" marR="0" lvl="7"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8pPr>
            <a:lvl9pPr marL="3887999" marR="0" lvl="8"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txBox="1">
            <a:spLocks noGrp="1"/>
          </p:cNvSpPr>
          <p:nvPr>
            <p:ph type="dt" sz="half" idx="2"/>
          </p:nvPr>
        </p:nvSpPr>
        <p:spPr>
          <a:xfrm>
            <a:off x="503999" y="6887160"/>
            <a:ext cx="2348280" cy="521280"/>
          </a:xfrm>
          <a:prstGeom prst="rect">
            <a:avLst/>
          </a:prstGeom>
          <a:noFill/>
          <a:ln>
            <a:noFill/>
          </a:ln>
        </p:spPr>
        <p:txBody>
          <a:bodyPr vert="horz" lIns="0" tIns="0" rIns="0" bIns="0" anchorCtr="0"/>
          <a:lstStyle>
            <a:lvl1pPr lvl="0" rtl="0" hangingPunct="0">
              <a:buNone/>
              <a:tabLst/>
              <a:defRPr lang="pl-PL" sz="1400" kern="1200">
                <a:latin typeface="Liberation Serif" pitchFamily="18"/>
                <a:ea typeface="Segoe UI" pitchFamily="2"/>
                <a:cs typeface="Tahoma" pitchFamily="2"/>
              </a:defRPr>
            </a:lvl1pPr>
          </a:lstStyle>
          <a:p>
            <a:pPr lvl="0"/>
            <a:endParaRPr lang="pl-PL"/>
          </a:p>
        </p:txBody>
      </p:sp>
      <p:sp>
        <p:nvSpPr>
          <p:cNvPr id="6" name="Symbol zastępczy stopki 5"/>
          <p:cNvSpPr txBox="1">
            <a:spLocks noGrp="1"/>
          </p:cNvSpPr>
          <p:nvPr>
            <p:ph type="ftr" sz="quarter" idx="3"/>
          </p:nvPr>
        </p:nvSpPr>
        <p:spPr>
          <a:xfrm>
            <a:off x="3447360" y="6887160"/>
            <a:ext cx="3195000" cy="521280"/>
          </a:xfrm>
          <a:prstGeom prst="rect">
            <a:avLst/>
          </a:prstGeom>
          <a:noFill/>
          <a:ln>
            <a:noFill/>
          </a:ln>
        </p:spPr>
        <p:txBody>
          <a:bodyPr vert="horz" lIns="0" tIns="0" rIns="0" bIns="0" anchorCtr="0"/>
          <a:lstStyle>
            <a:lvl1pPr lvl="0" algn="ctr" rtl="0" hangingPunct="0">
              <a:buNone/>
              <a:tabLst/>
              <a:defRPr lang="pl-PL" sz="1400" kern="1200">
                <a:latin typeface="Liberation Serif" pitchFamily="18"/>
                <a:ea typeface="Segoe UI" pitchFamily="2"/>
                <a:cs typeface="Tahoma" pitchFamily="2"/>
              </a:defRPr>
            </a:lvl1pPr>
          </a:lstStyle>
          <a:p>
            <a:pPr lvl="0"/>
            <a:endParaRPr lang="pl-PL"/>
          </a:p>
        </p:txBody>
      </p:sp>
      <p:sp>
        <p:nvSpPr>
          <p:cNvPr id="7" name="Symbol zastępczy numeru slajdu 6"/>
          <p:cNvSpPr txBox="1">
            <a:spLocks noGrp="1"/>
          </p:cNvSpPr>
          <p:nvPr>
            <p:ph type="sldNum" sz="quarter" idx="4"/>
          </p:nvPr>
        </p:nvSpPr>
        <p:spPr>
          <a:xfrm>
            <a:off x="7227000" y="6887160"/>
            <a:ext cx="2348280" cy="521280"/>
          </a:xfrm>
          <a:prstGeom prst="rect">
            <a:avLst/>
          </a:prstGeom>
          <a:noFill/>
          <a:ln>
            <a:noFill/>
          </a:ln>
        </p:spPr>
        <p:txBody>
          <a:bodyPr vert="horz" lIns="0" tIns="0" rIns="0" bIns="0" anchorCtr="0"/>
          <a:lstStyle>
            <a:lvl1pPr lvl="0" algn="r" rtl="0" hangingPunct="0">
              <a:buNone/>
              <a:tabLst/>
              <a:defRPr lang="pl-PL" sz="1400" kern="1200">
                <a:latin typeface="Liberation Serif" pitchFamily="18"/>
                <a:ea typeface="Segoe UI" pitchFamily="2"/>
                <a:cs typeface="Tahoma" pitchFamily="2"/>
              </a:defRPr>
            </a:lvl1pPr>
          </a:lstStyle>
          <a:p>
            <a:pPr lvl="0"/>
            <a:fld id="{FB2962D7-9C4F-4A57-965D-62F7B45499C1}" type="slidenum">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rtl="0" hangingPunct="0">
        <a:tabLst/>
        <a:defRPr lang="pl-PL" sz="4400" b="0" i="0" u="none" strike="noStrike" kern="1200">
          <a:ln>
            <a:noFill/>
          </a:ln>
          <a:solidFill>
            <a:srgbClr val="000000"/>
          </a:solidFill>
          <a:latin typeface="Liberation Serif" pitchFamily="18"/>
        </a:defRPr>
      </a:lvl1pPr>
    </p:titleStyle>
    <p:bodyStyle>
      <a:lvl1pPr marL="0" marR="0" indent="0" rtl="0" hangingPunct="0">
        <a:spcBef>
          <a:spcPts val="0"/>
        </a:spcBef>
        <a:spcAft>
          <a:spcPts val="1417"/>
        </a:spcAft>
        <a:tabLst/>
        <a:defRPr lang="pl-PL" sz="3200" b="0" i="0" u="none" strike="noStrike" kern="1200">
          <a:ln>
            <a:noFill/>
          </a:ln>
          <a:solidFill>
            <a:srgbClr val="000000"/>
          </a:solidFill>
          <a:latin typeface="Liberation Serif" pitchFamily="18"/>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13">
            <a:lum/>
            <a:alphaModFix/>
          </a:blip>
          <a:srcRect/>
          <a:stretch>
            <a:fillRect/>
          </a:stretch>
        </p:blipFill>
        <p:spPr>
          <a:xfrm>
            <a:off x="0" y="0"/>
            <a:ext cx="10080000" cy="7560000"/>
          </a:xfrm>
          <a:prstGeom prst="rect">
            <a:avLst/>
          </a:prstGeom>
          <a:noFill/>
          <a:ln>
            <a:noFill/>
          </a:ln>
        </p:spPr>
      </p:pic>
      <p:sp>
        <p:nvSpPr>
          <p:cNvPr id="3" name="Symbol zastępczy tytułu 2"/>
          <p:cNvSpPr txBox="1">
            <a:spLocks noGrp="1"/>
          </p:cNvSpPr>
          <p:nvPr>
            <p:ph type="title"/>
          </p:nvPr>
        </p:nvSpPr>
        <p:spPr>
          <a:xfrm>
            <a:off x="503999" y="301320"/>
            <a:ext cx="7703999" cy="113868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4" name="Symbol zastępczy tekstu 3"/>
          <p:cNvSpPr txBox="1">
            <a:spLocks noGrp="1"/>
          </p:cNvSpPr>
          <p:nvPr>
            <p:ph type="body" idx="1"/>
          </p:nvPr>
        </p:nvSpPr>
        <p:spPr>
          <a:xfrm>
            <a:off x="503999" y="1769040"/>
            <a:ext cx="8870040" cy="4384440"/>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pl-PL" sz="3200" b="0" i="0" u="none" strike="noStrike" kern="1200">
                <a:ln>
                  <a:noFill/>
                </a:ln>
                <a:solidFill>
                  <a:srgbClr val="000000"/>
                </a:solidFill>
                <a:latin typeface="Liberation Serif" pitchFamily="18"/>
              </a:defRPr>
            </a:defPPr>
            <a:lvl1pPr marL="432000" marR="0" lvl="0" indent="-324000">
              <a:spcBef>
                <a:spcPts val="0"/>
              </a:spcBef>
              <a:spcAft>
                <a:spcPts val="1417"/>
              </a:spcAft>
              <a:buSzPct val="45000"/>
              <a:buFont typeface="StarSymbol"/>
              <a:buChar char="●"/>
              <a:defRPr lang="pl-PL" sz="3200" b="0" i="0" u="none" strike="noStrike" kern="1200">
                <a:ln>
                  <a:noFill/>
                </a:ln>
                <a:solidFill>
                  <a:srgbClr val="000000"/>
                </a:solidFill>
                <a:latin typeface="Liberation Serif" pitchFamily="18"/>
              </a:defRPr>
            </a:lvl1pPr>
            <a:lvl2pPr marL="864000" marR="0" lvl="1" indent="-324000">
              <a:spcBef>
                <a:spcPts val="0"/>
              </a:spcBef>
              <a:spcAft>
                <a:spcPts val="1134"/>
              </a:spcAft>
              <a:buSzPct val="75000"/>
              <a:buFont typeface="StarSymbol"/>
              <a:buChar char="–"/>
              <a:defRPr lang="pl-PL" sz="2800" b="0" i="0" u="none" strike="noStrike" kern="1200">
                <a:ln>
                  <a:noFill/>
                </a:ln>
                <a:solidFill>
                  <a:srgbClr val="000000"/>
                </a:solidFill>
                <a:latin typeface="Liberation Serif" pitchFamily="18"/>
              </a:defRPr>
            </a:lvl2pPr>
            <a:lvl3pPr marL="1295999" marR="0" lvl="2" indent="-288000">
              <a:spcBef>
                <a:spcPts val="0"/>
              </a:spcBef>
              <a:spcAft>
                <a:spcPts val="850"/>
              </a:spcAft>
              <a:buSzPct val="45000"/>
              <a:buFont typeface="StarSymbol"/>
              <a:buChar char="●"/>
              <a:defRPr lang="pl-PL" sz="2400" b="0" i="0" u="none" strike="noStrike" kern="1200">
                <a:ln>
                  <a:noFill/>
                </a:ln>
                <a:solidFill>
                  <a:srgbClr val="000000"/>
                </a:solidFill>
                <a:latin typeface="Liberation Serif" pitchFamily="18"/>
              </a:defRPr>
            </a:lvl3pPr>
            <a:lvl4pPr marL="1728000" marR="0" lvl="3" indent="-216000">
              <a:spcBef>
                <a:spcPts val="0"/>
              </a:spcBef>
              <a:spcAft>
                <a:spcPts val="567"/>
              </a:spcAft>
              <a:buSzPct val="75000"/>
              <a:buFont typeface="StarSymbol"/>
              <a:buChar char="–"/>
              <a:defRPr lang="pl-PL" sz="2000" b="0" i="0" u="none" strike="noStrike" kern="1200">
                <a:ln>
                  <a:noFill/>
                </a:ln>
                <a:solidFill>
                  <a:srgbClr val="000000"/>
                </a:solidFill>
                <a:latin typeface="Liberation Serif" pitchFamily="18"/>
              </a:defRPr>
            </a:lvl4pPr>
            <a:lvl5pPr marL="2160000" marR="0" lvl="4"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5pPr>
            <a:lvl6pPr marL="2592000" marR="0" lvl="5"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6pPr>
            <a:lvl7pPr marL="3024000" marR="0" lvl="6"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7pPr>
            <a:lvl8pPr marL="3456000" marR="0" lvl="7"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8pPr>
            <a:lvl9pPr marL="3887999" marR="0" lvl="8"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txBox="1">
            <a:spLocks noGrp="1"/>
          </p:cNvSpPr>
          <p:nvPr>
            <p:ph type="dt" sz="half" idx="2"/>
          </p:nvPr>
        </p:nvSpPr>
        <p:spPr>
          <a:xfrm>
            <a:off x="503999" y="6887160"/>
            <a:ext cx="2348280" cy="521280"/>
          </a:xfrm>
          <a:prstGeom prst="rect">
            <a:avLst/>
          </a:prstGeom>
          <a:noFill/>
          <a:ln>
            <a:noFill/>
          </a:ln>
        </p:spPr>
        <p:txBody>
          <a:bodyPr vert="horz" lIns="0" tIns="0" rIns="0" bIns="0" anchorCtr="0"/>
          <a:lstStyle>
            <a:lvl1pPr lvl="0" rtl="0" hangingPunct="0">
              <a:buNone/>
              <a:tabLst/>
              <a:defRPr lang="pl-PL" sz="1400" kern="1200">
                <a:latin typeface="Liberation Serif" pitchFamily="18"/>
                <a:ea typeface="Segoe UI" pitchFamily="2"/>
                <a:cs typeface="Tahoma" pitchFamily="2"/>
              </a:defRPr>
            </a:lvl1pPr>
          </a:lstStyle>
          <a:p>
            <a:pPr lvl="0"/>
            <a:endParaRPr lang="pl-PL"/>
          </a:p>
        </p:txBody>
      </p:sp>
      <p:sp>
        <p:nvSpPr>
          <p:cNvPr id="6" name="Symbol zastępczy stopki 5"/>
          <p:cNvSpPr txBox="1">
            <a:spLocks noGrp="1"/>
          </p:cNvSpPr>
          <p:nvPr>
            <p:ph type="ftr" sz="quarter" idx="3"/>
          </p:nvPr>
        </p:nvSpPr>
        <p:spPr>
          <a:xfrm>
            <a:off x="3447360" y="6887160"/>
            <a:ext cx="3195000" cy="521280"/>
          </a:xfrm>
          <a:prstGeom prst="rect">
            <a:avLst/>
          </a:prstGeom>
          <a:noFill/>
          <a:ln>
            <a:noFill/>
          </a:ln>
        </p:spPr>
        <p:txBody>
          <a:bodyPr vert="horz" lIns="0" tIns="0" rIns="0" bIns="0" anchorCtr="0"/>
          <a:lstStyle>
            <a:lvl1pPr lvl="0" algn="ctr" rtl="0" hangingPunct="0">
              <a:buNone/>
              <a:tabLst/>
              <a:defRPr lang="pl-PL" sz="1400" kern="1200">
                <a:latin typeface="Liberation Serif" pitchFamily="18"/>
                <a:ea typeface="Segoe UI" pitchFamily="2"/>
                <a:cs typeface="Tahoma" pitchFamily="2"/>
              </a:defRPr>
            </a:lvl1pPr>
          </a:lstStyle>
          <a:p>
            <a:pPr lvl="0"/>
            <a:endParaRPr lang="pl-PL"/>
          </a:p>
        </p:txBody>
      </p:sp>
      <p:sp>
        <p:nvSpPr>
          <p:cNvPr id="7" name="Symbol zastępczy numeru slajdu 6"/>
          <p:cNvSpPr txBox="1">
            <a:spLocks noGrp="1"/>
          </p:cNvSpPr>
          <p:nvPr>
            <p:ph type="sldNum" sz="quarter" idx="4"/>
          </p:nvPr>
        </p:nvSpPr>
        <p:spPr>
          <a:xfrm>
            <a:off x="7227000" y="6887160"/>
            <a:ext cx="2348280" cy="521280"/>
          </a:xfrm>
          <a:prstGeom prst="rect">
            <a:avLst/>
          </a:prstGeom>
          <a:noFill/>
          <a:ln>
            <a:noFill/>
          </a:ln>
        </p:spPr>
        <p:txBody>
          <a:bodyPr vert="horz" lIns="0" tIns="0" rIns="0" bIns="0" anchorCtr="0"/>
          <a:lstStyle>
            <a:lvl1pPr lvl="0" algn="r" rtl="0" hangingPunct="0">
              <a:buNone/>
              <a:tabLst/>
              <a:defRPr lang="pl-PL" sz="1400" kern="1200">
                <a:latin typeface="Liberation Serif" pitchFamily="18"/>
                <a:ea typeface="Segoe UI" pitchFamily="2"/>
                <a:cs typeface="Tahoma" pitchFamily="2"/>
              </a:defRPr>
            </a:lvl1pPr>
          </a:lstStyle>
          <a:p>
            <a:pPr lvl="0"/>
            <a:fld id="{BF61174A-9135-4F02-82B7-36A5F48E25F0}" type="slidenum">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rtl="0" hangingPunct="0">
        <a:tabLst/>
        <a:defRPr lang="pl-PL" sz="4400" b="0" i="0" u="none" strike="noStrike" kern="1200">
          <a:ln>
            <a:noFill/>
          </a:ln>
          <a:solidFill>
            <a:srgbClr val="000000"/>
          </a:solidFill>
          <a:latin typeface="Liberation Serif" pitchFamily="18"/>
        </a:defRPr>
      </a:lvl1pPr>
    </p:titleStyle>
    <p:bodyStyle>
      <a:lvl1pPr marL="0" marR="0" indent="0" rtl="0" hangingPunct="0">
        <a:spcBef>
          <a:spcPts val="0"/>
        </a:spcBef>
        <a:spcAft>
          <a:spcPts val="1417"/>
        </a:spcAft>
        <a:tabLst/>
        <a:defRPr lang="pl-PL" sz="3200" b="0" i="0" u="none" strike="noStrike" kern="1200">
          <a:ln>
            <a:noFill/>
          </a:ln>
          <a:solidFill>
            <a:srgbClr val="000000"/>
          </a:solidFill>
          <a:latin typeface="Liberation Serif" pitchFamily="18"/>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m"/><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svm"/><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7.svm"/><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m"/><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648000" y="1224000"/>
            <a:ext cx="9143640" cy="3206160"/>
          </a:xfrm>
        </p:spPr>
        <p:txBody>
          <a:bodyPr vert="horz"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150000"/>
              </a:lnSpc>
              <a:spcBef>
                <a:spcPts val="4535"/>
              </a:spcBef>
              <a:spcAft>
                <a:spcPts val="4535"/>
              </a:spcAft>
              <a:buNone/>
            </a:pPr>
            <a:r>
              <a:rPr lang="pl-PL" sz="3600" b="1">
                <a:latin typeface="Calibri" pitchFamily="34"/>
                <a:cs typeface="Tahoma" pitchFamily="2"/>
              </a:rPr>
              <a:t/>
            </a:r>
            <a:br>
              <a:rPr lang="pl-PL" sz="3600" b="1">
                <a:latin typeface="Calibri" pitchFamily="34"/>
                <a:cs typeface="Tahoma" pitchFamily="2"/>
              </a:rPr>
            </a:br>
            <a:r>
              <a:rPr lang="pl-PL" sz="3600" b="1">
                <a:latin typeface="Calibri" pitchFamily="34"/>
                <a:cs typeface="Tahoma" pitchFamily="2"/>
              </a:rPr>
              <a:t>Raport do </a:t>
            </a:r>
            <a:br>
              <a:rPr lang="pl-PL" sz="3600" b="1">
                <a:latin typeface="Calibri" pitchFamily="34"/>
                <a:cs typeface="Tahoma" pitchFamily="2"/>
              </a:rPr>
            </a:br>
            <a:r>
              <a:rPr lang="pl-PL" sz="3600" b="1">
                <a:latin typeface="Calibri" pitchFamily="34"/>
                <a:cs typeface="Tahoma" pitchFamily="2"/>
              </a:rPr>
              <a:t>„Diagnozy potrzeb i potencjału społeczności lokalnej w Gminie Pińczów w zakresie usług społecznych”  </a:t>
            </a:r>
          </a:p>
        </p:txBody>
      </p:sp>
      <p:sp>
        <p:nvSpPr>
          <p:cNvPr id="3" name="Podtytuł 2"/>
          <p:cNvSpPr txBox="1">
            <a:spLocks noGrp="1"/>
          </p:cNvSpPr>
          <p:nvPr>
            <p:ph type="subTitle" idx="4294967295"/>
          </p:nvPr>
        </p:nvSpPr>
        <p:spPr>
          <a:xfrm>
            <a:off x="503999" y="4680000"/>
            <a:ext cx="8870040" cy="2015999"/>
          </a:xfrm>
        </p:spPr>
        <p:txBody>
          <a:bodyPr vert="horz"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buNone/>
            </a:pPr>
            <a:r>
              <a:rPr lang="pl-PL" i="1">
                <a:latin typeface="Liberation Sans" pitchFamily="18"/>
                <a:cs typeface="Tahoma" pitchFamily="2"/>
              </a:rPr>
              <a:t>Konsultacje społeczne</a:t>
            </a:r>
          </a:p>
          <a:p>
            <a:pPr marL="0" lvl="0" indent="0">
              <a:buNone/>
            </a:pPr>
            <a:r>
              <a:rPr lang="pl-PL" i="1">
                <a:latin typeface="Liberation Sans" pitchFamily="18"/>
                <a:cs typeface="Tahoma" pitchFamily="2"/>
              </a:rPr>
              <a:t>08.06.2026</a:t>
            </a:r>
          </a:p>
        </p:txBody>
      </p:sp>
      <p:pic>
        <p:nvPicPr>
          <p:cNvPr id="4" name=""/>
          <p:cNvPicPr>
            <a:picLocks noChangeAspect="1"/>
          </p:cNvPicPr>
          <p:nvPr/>
        </p:nvPicPr>
        <p:blipFill>
          <a:blip r:embed="rId3">
            <a:lum/>
            <a:alphaModFix/>
          </a:blip>
          <a:srcRect/>
          <a:stretch>
            <a:fillRect/>
          </a:stretch>
        </p:blipFill>
        <p:spPr>
          <a:xfrm>
            <a:off x="2376000" y="525600"/>
            <a:ext cx="5324400" cy="127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1512000"/>
            <a:ext cx="9071640" cy="291816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indent="449639" algn="just">
              <a:lnSpc>
                <a:spcPct val="150000"/>
              </a:lnSpc>
              <a:buNone/>
            </a:pPr>
            <a:r>
              <a:rPr lang="pl-PL">
                <a:solidFill>
                  <a:srgbClr val="595959"/>
                </a:solidFill>
                <a:latin typeface="Franklin Gothic Medium" pitchFamily="34"/>
              </a:rPr>
              <a:t>Ankietowani mieszkańcy oceniali jakość usług społecznych w wyszczególnionych obszarach, posługując się skalą od 1 do 5. W badaniu ankietowym poruszono również zagadnienia związane z korzystaniem </a:t>
            </a:r>
            <a:br>
              <a:rPr lang="pl-PL">
                <a:solidFill>
                  <a:srgbClr val="595959"/>
                </a:solidFill>
                <a:latin typeface="Franklin Gothic Medium" pitchFamily="34"/>
              </a:rPr>
            </a:br>
            <a:r>
              <a:rPr lang="pl-PL">
                <a:solidFill>
                  <a:srgbClr val="595959"/>
                </a:solidFill>
                <a:latin typeface="Franklin Gothic Medium" pitchFamily="34"/>
              </a:rPr>
              <a:t>z oferty różnych instytucji lokalnych, jak również oceną jakości tych usług w okresie ostatnich 2 lat, licząc od daty realizacji pomiaru.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2" name=""/>
          <p:cNvPicPr>
            <a:picLocks noChangeAspect="1"/>
          </p:cNvPicPr>
          <p:nvPr/>
        </p:nvPicPr>
        <p:blipFill>
          <a:blip r:embed="rId3"/>
          <a:stretch>
            <a:fillRect/>
          </a:stretch>
        </p:blipFill>
        <p:spPr>
          <a:xfrm>
            <a:off x="0" y="132840"/>
            <a:ext cx="10079280" cy="7346160"/>
          </a:xfrm>
          <a:prstGeom prst="rect">
            <a:avLst/>
          </a:prstGeom>
          <a:solidFill>
            <a:srgbClr val="CFE7F5"/>
          </a:solidFill>
          <a:ln w="0">
            <a:solidFill>
              <a:srgbClr val="808080"/>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4359" y="177840"/>
            <a:ext cx="9071640" cy="126216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3200" b="1">
                <a:latin typeface="Calibri" pitchFamily="34"/>
                <a:cs typeface="Tahoma" pitchFamily="2"/>
              </a:rPr>
              <a:t>Preferowane działania w sferze społecznej w okresie najbliższego roku</a:t>
            </a:r>
          </a:p>
        </p:txBody>
      </p:sp>
      <p:sp>
        <p:nvSpPr>
          <p:cNvPr id="3" name="Podtytuł 2"/>
          <p:cNvSpPr txBox="1">
            <a:spLocks noGrp="1"/>
          </p:cNvSpPr>
          <p:nvPr>
            <p:ph type="subTitle" idx="4294967295"/>
          </p:nvPr>
        </p:nvSpPr>
        <p:spPr>
          <a:xfrm>
            <a:off x="288000" y="1152000"/>
            <a:ext cx="9648000" cy="662292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nSpc>
                <a:spcPct val="150000"/>
              </a:lnSpc>
              <a:buFont typeface="OpenSymbol"/>
              <a:buChar char="➢"/>
            </a:pPr>
            <a:r>
              <a:rPr lang="pl-PL">
                <a:latin typeface="Liberation Sans" pitchFamily="18"/>
                <a:cs typeface="Tahoma" pitchFamily="2"/>
              </a:rPr>
              <a:t> </a:t>
            </a:r>
            <a:r>
              <a:rPr lang="pl-PL" sz="2800">
                <a:latin typeface="Calibri" pitchFamily="34"/>
                <a:cs typeface="Tahoma" pitchFamily="2"/>
              </a:rPr>
              <a:t>Zwiększenie dostępu do usług zdrowotnych 72 %</a:t>
            </a:r>
          </a:p>
          <a:p>
            <a:pPr marL="0" lvl="0" indent="0">
              <a:lnSpc>
                <a:spcPct val="150000"/>
              </a:lnSpc>
              <a:buFont typeface="OpenSymbol"/>
              <a:buChar char="➢"/>
            </a:pPr>
            <a:r>
              <a:rPr lang="pl-PL" sz="2800">
                <a:latin typeface="Calibri" pitchFamily="34"/>
                <a:cs typeface="Tahoma" pitchFamily="2"/>
              </a:rPr>
              <a:t>Tworzenie miejsc spędzania wolnego czasu 64  %</a:t>
            </a:r>
          </a:p>
          <a:p>
            <a:pPr marL="0" lvl="0" indent="0">
              <a:lnSpc>
                <a:spcPct val="150000"/>
              </a:lnSpc>
              <a:buFont typeface="OpenSymbol"/>
              <a:buChar char="➢"/>
            </a:pPr>
            <a:r>
              <a:rPr lang="pl-PL" sz="2800">
                <a:latin typeface="Calibri" pitchFamily="34"/>
                <a:cs typeface="Tahoma" pitchFamily="2"/>
              </a:rPr>
              <a:t>Usługi w obszarze sportu i rekreacji 42 %</a:t>
            </a:r>
          </a:p>
          <a:p>
            <a:pPr marL="0" lvl="0" indent="0">
              <a:lnSpc>
                <a:spcPct val="150000"/>
              </a:lnSpc>
              <a:buFont typeface="OpenSymbol"/>
              <a:buChar char="➢"/>
            </a:pPr>
            <a:r>
              <a:rPr lang="pl-PL" sz="2800">
                <a:latin typeface="Calibri" pitchFamily="34"/>
                <a:cs typeface="Tahoma" pitchFamily="2"/>
              </a:rPr>
              <a:t>Aktywizacja zawodowa 39 %</a:t>
            </a:r>
          </a:p>
          <a:p>
            <a:pPr marL="0" lvl="0" indent="0">
              <a:lnSpc>
                <a:spcPct val="150000"/>
              </a:lnSpc>
              <a:buFont typeface="OpenSymbol"/>
              <a:buChar char="➢"/>
            </a:pPr>
            <a:r>
              <a:rPr lang="pl-PL" sz="2800">
                <a:latin typeface="Calibri" pitchFamily="34"/>
                <a:cs typeface="Tahoma" pitchFamily="2"/>
              </a:rPr>
              <a:t>Pobudzanie aktywności społecznej 39 %</a:t>
            </a:r>
          </a:p>
          <a:p>
            <a:pPr marL="0" lvl="0" indent="0">
              <a:lnSpc>
                <a:spcPct val="150000"/>
              </a:lnSpc>
              <a:buFont typeface="OpenSymbol"/>
              <a:buChar char="➢"/>
            </a:pPr>
            <a:r>
              <a:rPr lang="pl-PL">
                <a:latin typeface="Liberation Sans" pitchFamily="18"/>
                <a:cs typeface="Tahoma" pitchFamily="2"/>
              </a:rPr>
              <a:t> </a:t>
            </a:r>
            <a:r>
              <a:rPr lang="pl-PL" sz="2800">
                <a:latin typeface="Calibri" pitchFamily="34"/>
                <a:cs typeface="Tahoma" pitchFamily="2"/>
              </a:rPr>
              <a:t>Terapia i pomoc psychologiczna 34%</a:t>
            </a:r>
          </a:p>
          <a:p>
            <a:pPr marL="0" lvl="0" indent="0">
              <a:lnSpc>
                <a:spcPct val="150000"/>
              </a:lnSpc>
              <a:buFont typeface="OpenSymbol"/>
              <a:buChar char="➢"/>
            </a:pPr>
            <a:r>
              <a:rPr lang="pl-PL" sz="2800">
                <a:latin typeface="Calibri" pitchFamily="34"/>
                <a:cs typeface="Tahoma" pitchFamily="2"/>
              </a:rPr>
              <a:t>Profilaktyka uzależnień dzieci i młodzieży 32 %</a:t>
            </a:r>
          </a:p>
          <a:p>
            <a:pPr marL="0" lvl="0" indent="0">
              <a:lnSpc>
                <a:spcPct val="150000"/>
              </a:lnSpc>
              <a:buFont typeface="OpenSymbol"/>
              <a:buChar char="➢"/>
            </a:pPr>
            <a:r>
              <a:rPr lang="pl-PL" sz="2800">
                <a:latin typeface="Calibri" pitchFamily="34"/>
                <a:cs typeface="Tahoma" pitchFamily="2"/>
              </a:rPr>
              <a:t>Zapobieganie przemocy domowej 28 %</a:t>
            </a:r>
          </a:p>
          <a:p>
            <a:pPr marL="0" lvl="0" indent="0">
              <a:lnSpc>
                <a:spcPct val="150000"/>
              </a:lnSpc>
              <a:buFont typeface="OpenSymbol"/>
              <a:buChar char="➢"/>
            </a:pPr>
            <a:r>
              <a:rPr lang="pl-PL" sz="2800">
                <a:latin typeface="Calibri" pitchFamily="34"/>
                <a:cs typeface="Tahoma" pitchFamily="2"/>
              </a:rPr>
              <a:t>Zwiększenie dostępu do usług kulturalnych 26 %</a:t>
            </a:r>
          </a:p>
          <a:p>
            <a:pPr marL="0" lvl="0" indent="0">
              <a:lnSpc>
                <a:spcPct val="150000"/>
              </a:lnSpc>
              <a:buFont typeface="OpenSymbol"/>
              <a:buChar char="➢"/>
            </a:pPr>
            <a:r>
              <a:rPr lang="pl-PL" sz="2800">
                <a:latin typeface="Calibri" pitchFamily="34"/>
                <a:cs typeface="Tahoma" pitchFamily="2"/>
              </a:rPr>
              <a:t>Integracja międzypokoleniowa 23 %</a:t>
            </a:r>
          </a:p>
          <a:p>
            <a:pPr marL="0" lvl="0" indent="0">
              <a:lnSpc>
                <a:spcPct val="150000"/>
              </a:lnSpc>
              <a:buFont typeface="OpenSymbol"/>
              <a:buChar char="➢"/>
            </a:pPr>
            <a:r>
              <a:rPr lang="pl-PL" sz="2800">
                <a:latin typeface="Calibri" pitchFamily="34"/>
                <a:cs typeface="Tahoma" pitchFamily="2"/>
              </a:rPr>
              <a:t>Wspieranie osób doświadczających biedy i ubóstwa 23 %</a:t>
            </a:r>
          </a:p>
          <a:p>
            <a:pPr marL="0" lvl="0" indent="0">
              <a:buFont typeface="OpenSymbol"/>
              <a:buChar char="➢"/>
            </a:pPr>
            <a:endParaRPr lang="pl-PL">
              <a:latin typeface="Liberation Sans" pitchFamily="18"/>
              <a:cs typeface="Tahoma"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288360" y="249840"/>
            <a:ext cx="9071640" cy="126216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2870" b="1">
                <a:latin typeface="Calibri" pitchFamily="34"/>
                <a:cs typeface="Tahoma" pitchFamily="2"/>
              </a:rPr>
              <a:t>Grupy wiekowe mieszkańców, do których powinny być kierowane usługi społeczne ( dane w %)</a:t>
            </a:r>
          </a:p>
        </p:txBody>
      </p:sp>
      <p:sp>
        <p:nvSpPr>
          <p:cNvPr id="3" name="Podtytuł 2"/>
          <p:cNvSpPr txBox="1">
            <a:spLocks noGrp="1"/>
          </p:cNvSpPr>
          <p:nvPr>
            <p:ph type="subTitle" idx="4294967295"/>
          </p:nvPr>
        </p:nvSpPr>
        <p:spPr>
          <a:xfrm>
            <a:off x="503999" y="1286640"/>
            <a:ext cx="8870040" cy="597600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endParaRPr lang="pl-PL">
              <a:latin typeface="Liberation Sans" pitchFamily="18"/>
            </a:endParaRPr>
          </a:p>
        </p:txBody>
      </p:sp>
      <p:pic>
        <p:nvPicPr>
          <p:cNvPr id="4" name=""/>
          <p:cNvPicPr>
            <a:picLocks noChangeAspect="1"/>
          </p:cNvPicPr>
          <p:nvPr/>
        </p:nvPicPr>
        <p:blipFill>
          <a:blip r:embed="rId3">
            <a:lum/>
            <a:alphaModFix/>
          </a:blip>
          <a:srcRect/>
          <a:stretch>
            <a:fillRect/>
          </a:stretch>
        </p:blipFill>
        <p:spPr>
          <a:xfrm>
            <a:off x="855359" y="1645560"/>
            <a:ext cx="8183520" cy="45464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792000" y="1584000"/>
            <a:ext cx="7776000" cy="5184000"/>
          </a:xfrm>
        </p:spPr>
      </p:pic>
      <p:sp>
        <p:nvSpPr>
          <p:cNvPr id="3" name="Tytuł 2"/>
          <p:cNvSpPr txBox="1">
            <a:spLocks noGrp="1"/>
          </p:cNvSpPr>
          <p:nvPr>
            <p:ph type="title" idx="4294967295"/>
          </p:nvPr>
        </p:nvSpPr>
        <p:spPr>
          <a:xfrm>
            <a:off x="360359" y="321840"/>
            <a:ext cx="9071640" cy="126216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115000"/>
              </a:lnSpc>
              <a:buNone/>
            </a:pPr>
            <a:r>
              <a:rPr lang="pl-PL" sz="2800" b="1">
                <a:latin typeface="Calibri" pitchFamily="34"/>
                <a:cs typeface="Tahoma" pitchFamily="2"/>
              </a:rPr>
              <a:t>Grupy kategorialne, do których powinny być kierowanie usługi społeczne ( dane w %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576000"/>
            <a:ext cx="9071640" cy="126216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3200" b="1">
                <a:highlight>
                  <a:srgbClr val="FFA6A6"/>
                </a:highlight>
                <a:latin typeface="Calibri" pitchFamily="34"/>
                <a:cs typeface="Tahoma" pitchFamily="2"/>
              </a:rPr>
              <a:t>Analiza wyników badania jakościowego- wywiady grupowe</a:t>
            </a:r>
          </a:p>
        </p:txBody>
      </p:sp>
      <p:sp>
        <p:nvSpPr>
          <p:cNvPr id="3" name="Symbol zastępczy tekstu 2"/>
          <p:cNvSpPr txBox="1">
            <a:spLocks noGrp="1"/>
          </p:cNvSpPr>
          <p:nvPr>
            <p:ph type="body" idx="4294967295"/>
          </p:nvPr>
        </p:nvSpPr>
        <p:spPr>
          <a:xfrm>
            <a:off x="432000" y="2160000"/>
            <a:ext cx="8568000" cy="3384000"/>
          </a:xfrm>
        </p:spPr>
        <p:txBody>
          <a:bodyPr vert="horz"/>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lvl="0"/>
            <a:r>
              <a:rPr lang="pl-PL" sz="2800">
                <a:solidFill>
                  <a:srgbClr val="4E102D"/>
                </a:solidFill>
                <a:latin typeface="Calibri" pitchFamily="34"/>
                <a:cs typeface="Tahoma" pitchFamily="2"/>
              </a:rPr>
              <a:t>Badania były przeprowadzone z udziałem następujących grup badanych :</a:t>
            </a:r>
          </a:p>
          <a:p>
            <a:pPr marL="457200" lvl="0" indent="-228600" algn="just">
              <a:lnSpc>
                <a:spcPct val="150000"/>
              </a:lnSpc>
              <a:buSzPct val="45000"/>
              <a:buFont typeface="OpenSymbol"/>
              <a:buChar char="➔"/>
            </a:pPr>
            <a:r>
              <a:rPr lang="pl-PL" sz="2800">
                <a:solidFill>
                  <a:srgbClr val="4E102D"/>
                </a:solidFill>
                <a:latin typeface="Calibri" pitchFamily="34"/>
              </a:rPr>
              <a:t>sołtysi, radni, pedagodzy, pracownicy ochrony zdrowia i innych lokalnych instytucji – </a:t>
            </a:r>
            <a:r>
              <a:rPr lang="pl-PL" sz="2800" b="1">
                <a:solidFill>
                  <a:srgbClr val="4E102D"/>
                </a:solidFill>
                <a:latin typeface="Calibri" pitchFamily="34"/>
              </a:rPr>
              <a:t>Liderzy !</a:t>
            </a:r>
            <a:r>
              <a:rPr lang="pl-PL" sz="2800">
                <a:solidFill>
                  <a:srgbClr val="4E102D"/>
                </a:solidFill>
                <a:latin typeface="Calibri" pitchFamily="34"/>
              </a:rPr>
              <a:t>,</a:t>
            </a:r>
          </a:p>
          <a:p>
            <a:pPr marL="457200" lvl="0" indent="-228600" algn="just">
              <a:lnSpc>
                <a:spcPct val="150000"/>
              </a:lnSpc>
              <a:buSzPct val="45000"/>
              <a:buFont typeface="OpenSymbol"/>
              <a:buChar char="➔"/>
            </a:pPr>
            <a:r>
              <a:rPr lang="pl-PL" sz="2800">
                <a:solidFill>
                  <a:srgbClr val="4E102D"/>
                </a:solidFill>
                <a:latin typeface="Calibri" pitchFamily="34"/>
              </a:rPr>
              <a:t>seniorzy, osoby z niepełnosprawnościami i ich opiekunowie,</a:t>
            </a:r>
          </a:p>
          <a:p>
            <a:pPr marL="457200" lvl="0" indent="-228600" algn="just">
              <a:lnSpc>
                <a:spcPct val="150000"/>
              </a:lnSpc>
              <a:buSzPct val="45000"/>
              <a:buFont typeface="OpenSymbol"/>
              <a:buChar char="➔"/>
            </a:pPr>
            <a:r>
              <a:rPr lang="pl-PL" sz="2800">
                <a:solidFill>
                  <a:srgbClr val="4E102D"/>
                </a:solidFill>
                <a:latin typeface="Calibri" pitchFamily="34"/>
              </a:rPr>
              <a:t>przedstawiciele rodzin z dziećmi i młodzieży.</a:t>
            </a:r>
          </a:p>
          <a:p>
            <a:pPr lvl="0"/>
            <a:endParaRPr lang="pl-PL">
              <a:cs typeface="Tahoma"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0"/>
            <a:ext cx="9071640" cy="129600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2800" b="1">
                <a:highlight>
                  <a:srgbClr val="FFA6A6"/>
                </a:highlight>
                <a:latin typeface="Calibri" pitchFamily="34"/>
                <a:cs typeface="Tahoma" pitchFamily="2"/>
              </a:rPr>
              <a:t>Wyniki badań w obszarze usług, których wg zbadanych grup brakuje lub jest zbyt mało:</a:t>
            </a:r>
          </a:p>
        </p:txBody>
      </p:sp>
      <p:sp>
        <p:nvSpPr>
          <p:cNvPr id="3" name="Symbol zastępczy tekstu 2"/>
          <p:cNvSpPr txBox="1">
            <a:spLocks noGrp="1"/>
          </p:cNvSpPr>
          <p:nvPr>
            <p:ph type="body" idx="4294967295"/>
          </p:nvPr>
        </p:nvSpPr>
        <p:spPr>
          <a:xfrm>
            <a:off x="216000" y="1368000"/>
            <a:ext cx="9734040" cy="5832000"/>
          </a:xfrm>
        </p:spPr>
        <p:txBody>
          <a:bodyPr vert="horz"/>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marL="453239" lvl="0" indent="-226800" algn="l">
              <a:lnSpc>
                <a:spcPct val="115000"/>
              </a:lnSpc>
              <a:buSzPct val="45000"/>
              <a:buFont typeface="OpenSymbol"/>
              <a:buChar char="●"/>
            </a:pPr>
            <a:r>
              <a:rPr lang="pl-PL">
                <a:latin typeface="Franklin Gothic Medium" pitchFamily="34"/>
              </a:rPr>
              <a:t>stałe, większe i dostępne miejsce spotkań dla seniorów, otwarte przez większą część dnia,</a:t>
            </a:r>
          </a:p>
          <a:p>
            <a:pPr marL="453239" lvl="0" indent="-226800" algn="l">
              <a:lnSpc>
                <a:spcPct val="115000"/>
              </a:lnSpc>
              <a:buSzPct val="45000"/>
              <a:buFont typeface="StarSymbol"/>
              <a:buChar char="●"/>
            </a:pPr>
            <a:r>
              <a:rPr lang="pl-PL">
                <a:latin typeface="Franklin Gothic Medium" pitchFamily="34"/>
              </a:rPr>
              <a:t>placówka dziennego pobytu dla osób starszych, także tych mniej samodzielnych,</a:t>
            </a:r>
          </a:p>
          <a:p>
            <a:pPr marL="453239" lvl="0" indent="-226800" algn="l">
              <a:lnSpc>
                <a:spcPct val="115000"/>
              </a:lnSpc>
              <a:buSzPct val="45000"/>
              <a:buFont typeface="StarSymbol"/>
              <a:buChar char="●"/>
            </a:pPr>
            <a:r>
              <a:rPr lang="pl-PL">
                <a:latin typeface="Franklin Gothic Medium" pitchFamily="34"/>
              </a:rPr>
              <a:t>transport specjalistyczny lub usługa dowozu „od drzwi do drzwi” do lekarza, urzędu, na rehabilitację czy wydarzenia,</a:t>
            </a:r>
          </a:p>
          <a:p>
            <a:pPr marL="453239" lvl="0" indent="-226800" algn="l">
              <a:lnSpc>
                <a:spcPct val="115000"/>
              </a:lnSpc>
              <a:buSzPct val="45000"/>
              <a:buFont typeface="StarSymbol"/>
              <a:buChar char="●"/>
            </a:pPr>
            <a:r>
              <a:rPr lang="pl-PL">
                <a:latin typeface="Franklin Gothic Medium" pitchFamily="34"/>
              </a:rPr>
              <a:t>lepiej skoordynowana komunikacja, szczególnie wieczorem, zimą i dla mieszkańców oddalonych od centrum,</a:t>
            </a:r>
          </a:p>
          <a:p>
            <a:pPr marL="453239" lvl="0" indent="-226800" algn="l">
              <a:lnSpc>
                <a:spcPct val="115000"/>
              </a:lnSpc>
              <a:buSzPct val="45000"/>
              <a:buFont typeface="StarSymbol"/>
              <a:buChar char="●"/>
            </a:pPr>
            <a:r>
              <a:rPr lang="pl-PL">
                <a:latin typeface="Franklin Gothic Medium" pitchFamily="34"/>
              </a:rPr>
              <a:t>szybszy dostęp do rehabilitacji,</a:t>
            </a:r>
          </a:p>
          <a:p>
            <a:pPr marL="453239" lvl="0" indent="-226800" algn="l">
              <a:lnSpc>
                <a:spcPct val="115000"/>
              </a:lnSpc>
              <a:buSzPct val="45000"/>
              <a:buFont typeface="StarSymbol"/>
              <a:buChar char="●"/>
            </a:pPr>
            <a:r>
              <a:rPr lang="pl-PL">
                <a:latin typeface="Franklin Gothic Medium" pitchFamily="34"/>
              </a:rPr>
              <a:t>lepszy dostęp do lekarzy specjalistów,</a:t>
            </a:r>
          </a:p>
          <a:p>
            <a:pPr marL="453239" lvl="0" indent="-226800" algn="l">
              <a:lnSpc>
                <a:spcPct val="115000"/>
              </a:lnSpc>
              <a:buSzPct val="45000"/>
              <a:buFont typeface="StarSymbol"/>
              <a:buChar char="●"/>
            </a:pPr>
            <a:r>
              <a:rPr lang="pl-PL">
                <a:latin typeface="Franklin Gothic Medium" pitchFamily="34"/>
              </a:rPr>
              <a:t>usługi środowiskowe docierające do seniorów zamkniętych w domach, samotnych, niepełnosprawnych lub niewłączonych w aktywne środowiska senioralne,</a:t>
            </a:r>
          </a:p>
          <a:p>
            <a:pPr marL="453239" lvl="0" indent="-226800" algn="l">
              <a:lnSpc>
                <a:spcPct val="115000"/>
              </a:lnSpc>
              <a:buSzPct val="45000"/>
              <a:buFont typeface="StarSymbol"/>
              <a:buChar char="●"/>
            </a:pPr>
            <a:r>
              <a:rPr lang="pl-PL">
                <a:latin typeface="Franklin Gothic Medium" pitchFamily="34"/>
              </a:rPr>
              <a:t>wsparcie dzienne dla rodzin opiekujących się osobami starszymi zależnymi, umożliwiające czasowe pozostawienie seniora pod opieką.</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936360" y="72000"/>
            <a:ext cx="9071640" cy="57600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2800" b="1">
                <a:latin typeface="Calibri" pitchFamily="34"/>
                <a:cs typeface="Tahoma" pitchFamily="2"/>
              </a:rPr>
              <a:t/>
            </a:r>
            <a:br>
              <a:rPr lang="pl-PL" sz="2800" b="1">
                <a:latin typeface="Calibri" pitchFamily="34"/>
                <a:cs typeface="Tahoma" pitchFamily="2"/>
              </a:rPr>
            </a:br>
            <a:r>
              <a:rPr lang="pl-PL" sz="2800" b="1">
                <a:latin typeface="Calibri" pitchFamily="34"/>
                <a:cs typeface="Tahoma" pitchFamily="2"/>
              </a:rPr>
              <a:t/>
            </a:r>
            <a:br>
              <a:rPr lang="pl-PL" sz="2800" b="1">
                <a:latin typeface="Calibri" pitchFamily="34"/>
                <a:cs typeface="Tahoma" pitchFamily="2"/>
              </a:rPr>
            </a:br>
            <a:r>
              <a:rPr lang="pl-PL" sz="2800" b="1">
                <a:latin typeface="Calibri" pitchFamily="34"/>
                <a:cs typeface="Tahoma" pitchFamily="2"/>
              </a:rPr>
              <a:t/>
            </a:r>
            <a:br>
              <a:rPr lang="pl-PL" sz="2800" b="1">
                <a:latin typeface="Calibri" pitchFamily="34"/>
                <a:cs typeface="Tahoma" pitchFamily="2"/>
              </a:rPr>
            </a:br>
            <a:r>
              <a:rPr lang="pl-PL" sz="2800" b="1">
                <a:latin typeface="Calibri" pitchFamily="34"/>
                <a:cs typeface="Tahoma" pitchFamily="2"/>
              </a:rPr>
              <a:t/>
            </a:r>
            <a:br>
              <a:rPr lang="pl-PL" sz="2800" b="1">
                <a:latin typeface="Calibri" pitchFamily="34"/>
                <a:cs typeface="Tahoma" pitchFamily="2"/>
              </a:rPr>
            </a:br>
            <a:endParaRPr lang="pl-PL" sz="2800" b="1">
              <a:latin typeface="Calibri" pitchFamily="34"/>
              <a:cs typeface="Tahoma" pitchFamily="2"/>
            </a:endParaRPr>
          </a:p>
        </p:txBody>
      </p:sp>
      <p:sp>
        <p:nvSpPr>
          <p:cNvPr id="3" name="Symbol zastępczy tekstu 2"/>
          <p:cNvSpPr txBox="1">
            <a:spLocks noGrp="1"/>
          </p:cNvSpPr>
          <p:nvPr>
            <p:ph type="body" idx="4294967295"/>
          </p:nvPr>
        </p:nvSpPr>
        <p:spPr>
          <a:xfrm>
            <a:off x="0" y="1368000"/>
            <a:ext cx="10224000" cy="5472000"/>
          </a:xfrm>
        </p:spPr>
        <p:txBody>
          <a:bodyPr vert="horz"/>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marL="457200" lvl="0" indent="-228600" algn="just">
              <a:lnSpc>
                <a:spcPct val="115000"/>
              </a:lnSpc>
              <a:buSzPct val="45000"/>
              <a:buFont typeface="StarSymbol"/>
              <a:buChar char="●"/>
            </a:pPr>
            <a:r>
              <a:rPr lang="pl-PL" sz="2000" b="1">
                <a:latin typeface="Calibri" pitchFamily="34"/>
              </a:rPr>
              <a:t>transport specjalistyczny dla osób z niepełnosprawnościami, zwłaszcza dowóz do lekarza, urzędu, na rehabilitację i inne niezbędne usługi,</a:t>
            </a:r>
          </a:p>
          <a:p>
            <a:pPr marL="457200" lvl="0" indent="-228600" algn="just">
              <a:lnSpc>
                <a:spcPct val="115000"/>
              </a:lnSpc>
              <a:buSzPct val="45000"/>
              <a:buFont typeface="StarSymbol"/>
              <a:buChar char="●"/>
            </a:pPr>
            <a:r>
              <a:rPr lang="pl-PL" sz="2000" b="1">
                <a:latin typeface="Calibri" pitchFamily="34"/>
              </a:rPr>
              <a:t>dzienne formy pobytu dla osób zależnych, w których osoba z niepełnosprawnością mogłaby przebywać przez kilka godzin pod opieką,</a:t>
            </a:r>
          </a:p>
          <a:p>
            <a:pPr marL="457200" lvl="0" indent="-228600" algn="just">
              <a:lnSpc>
                <a:spcPct val="115000"/>
              </a:lnSpc>
              <a:buSzPct val="45000"/>
              <a:buFont typeface="StarSymbol"/>
              <a:buChar char="●"/>
            </a:pPr>
            <a:r>
              <a:rPr lang="pl-PL" sz="2000" b="1">
                <a:latin typeface="Calibri" pitchFamily="34"/>
              </a:rPr>
              <a:t>usługi wytchnieniowe dla rodzin i opiekunów, umożliwiające czasowe odciążenie od stałej opieki,</a:t>
            </a:r>
          </a:p>
          <a:p>
            <a:pPr marL="457200" lvl="0" indent="-228600" algn="just">
              <a:lnSpc>
                <a:spcPct val="115000"/>
              </a:lnSpc>
              <a:buSzPct val="45000"/>
              <a:buFont typeface="StarSymbol"/>
              <a:buChar char="●"/>
            </a:pPr>
            <a:r>
              <a:rPr lang="pl-PL" sz="2000" b="1">
                <a:latin typeface="Calibri" pitchFamily="34"/>
              </a:rPr>
              <a:t>lokalnie dostępna rehabilitacja i fizjoterapia, także w powiązaniu z dzienną opieką,</a:t>
            </a:r>
          </a:p>
          <a:p>
            <a:pPr marL="457200" lvl="0" indent="-228600" algn="just">
              <a:lnSpc>
                <a:spcPct val="115000"/>
              </a:lnSpc>
              <a:buSzPct val="45000"/>
              <a:buFont typeface="StarSymbol"/>
              <a:buChar char="●"/>
            </a:pPr>
            <a:r>
              <a:rPr lang="pl-PL" sz="2000" b="1">
                <a:latin typeface="Calibri" pitchFamily="34"/>
              </a:rPr>
              <a:t>większy dostęp do lekarzy specjalistów, terapii i diagnostyki, szczególnie </a:t>
            </a:r>
            <a:br>
              <a:rPr lang="pl-PL" sz="2000" b="1">
                <a:latin typeface="Calibri" pitchFamily="34"/>
              </a:rPr>
            </a:br>
            <a:r>
              <a:rPr lang="pl-PL" sz="2000" b="1">
                <a:latin typeface="Calibri" pitchFamily="34"/>
              </a:rPr>
              <a:t>w przypadku dzieci z niepełnosprawnościami lub zaburzeniami rozwojowymi,</a:t>
            </a:r>
          </a:p>
          <a:p>
            <a:pPr marL="457200" lvl="0" indent="-228600" algn="just">
              <a:lnSpc>
                <a:spcPct val="115000"/>
              </a:lnSpc>
              <a:buSzPct val="45000"/>
              <a:buFont typeface="StarSymbol"/>
              <a:buChar char="●"/>
            </a:pPr>
            <a:r>
              <a:rPr lang="pl-PL" sz="2000" b="1">
                <a:latin typeface="Calibri" pitchFamily="34"/>
              </a:rPr>
              <a:t>bezpłatne lub publicznie finansowane zajęcia terapeutyczne, rozwojowe </a:t>
            </a:r>
            <a:br>
              <a:rPr lang="pl-PL" sz="2000" b="1">
                <a:latin typeface="Calibri" pitchFamily="34"/>
              </a:rPr>
            </a:br>
            <a:r>
              <a:rPr lang="pl-PL" sz="2000" b="1">
                <a:latin typeface="Calibri" pitchFamily="34"/>
              </a:rPr>
              <a:t>i wspierające dla dzieci,</a:t>
            </a:r>
          </a:p>
          <a:p>
            <a:pPr marL="457200" lvl="0" indent="-228600" algn="just">
              <a:lnSpc>
                <a:spcPct val="115000"/>
              </a:lnSpc>
              <a:buSzPct val="45000"/>
              <a:buFont typeface="StarSymbol"/>
              <a:buChar char="●"/>
            </a:pPr>
            <a:r>
              <a:rPr lang="pl-PL" sz="2000" b="1">
                <a:latin typeface="Calibri" pitchFamily="34"/>
              </a:rPr>
              <a:t>szkolenia, grupy wsparcia i poradnictwo dla rodziców dzieci z zaburzeniami </a:t>
            </a:r>
            <a:br>
              <a:rPr lang="pl-PL" sz="2000" b="1">
                <a:latin typeface="Calibri" pitchFamily="34"/>
              </a:rPr>
            </a:br>
            <a:r>
              <a:rPr lang="pl-PL" sz="2000" b="1">
                <a:latin typeface="Calibri" pitchFamily="34"/>
              </a:rPr>
              <a:t>i niepełnosprawnościami,</a:t>
            </a:r>
          </a:p>
        </p:txBody>
      </p:sp>
      <p:sp>
        <p:nvSpPr>
          <p:cNvPr id="4" name="pole tekstowe 3"/>
          <p:cNvSpPr txBox="1"/>
          <p:nvPr/>
        </p:nvSpPr>
        <p:spPr>
          <a:xfrm>
            <a:off x="144000" y="350640"/>
            <a:ext cx="10150560" cy="80136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pl-PL" sz="2800" b="1" i="0" u="none" strike="noStrike" kern="1200">
                <a:ln>
                  <a:noFill/>
                </a:ln>
                <a:highlight>
                  <a:srgbClr val="EC9BA4"/>
                </a:highlight>
                <a:latin typeface="Calibri" pitchFamily="34"/>
                <a:ea typeface="Segoe UI" pitchFamily="2"/>
                <a:cs typeface="Tahoma" pitchFamily="2"/>
              </a:rPr>
              <a:t>Wyniki badań w obszarze usług, których wg zbadanych grup brakuje lub jest zbyt mało...c.d.: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33840"/>
            <a:ext cx="9071640" cy="126216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2800" b="1">
                <a:highlight>
                  <a:srgbClr val="FFA6A6"/>
                </a:highlight>
                <a:latin typeface="Calibri" pitchFamily="34"/>
                <a:cs typeface="Tahoma" pitchFamily="2"/>
              </a:rPr>
              <a:t>Wyniki badań w obszarze usług, których wg zbadanych grup brakuje lub jest zbyt mało...c.d.:</a:t>
            </a:r>
          </a:p>
        </p:txBody>
      </p:sp>
      <p:sp>
        <p:nvSpPr>
          <p:cNvPr id="3" name="Symbol zastępczy tekstu 2"/>
          <p:cNvSpPr txBox="1">
            <a:spLocks noGrp="1"/>
          </p:cNvSpPr>
          <p:nvPr>
            <p:ph type="body" idx="4294967295"/>
          </p:nvPr>
        </p:nvSpPr>
        <p:spPr>
          <a:xfrm>
            <a:off x="144000" y="1007999"/>
            <a:ext cx="9230040" cy="6263999"/>
          </a:xfrm>
        </p:spPr>
        <p:txBody>
          <a:bodyPr vert="horz"/>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marL="457200" lvl="0" indent="-228600" algn="just">
              <a:lnSpc>
                <a:spcPct val="115000"/>
              </a:lnSpc>
              <a:buSzPct val="45000"/>
              <a:buFont typeface="StarSymbol"/>
              <a:buChar char="●"/>
            </a:pPr>
            <a:r>
              <a:rPr lang="pl-PL" sz="2000" b="1">
                <a:latin typeface="Calibri" pitchFamily="34"/>
              </a:rPr>
              <a:t>większa liczba miejsc w świetlicach i placówkach wsparcia dziennego,</a:t>
            </a:r>
          </a:p>
          <a:p>
            <a:pPr marL="457200" lvl="0" indent="-228600" algn="just">
              <a:lnSpc>
                <a:spcPct val="115000"/>
              </a:lnSpc>
              <a:buSzPct val="45000"/>
              <a:buFont typeface="StarSymbol"/>
              <a:buChar char="●"/>
            </a:pPr>
            <a:r>
              <a:rPr lang="pl-PL" sz="2000" b="1">
                <a:latin typeface="Calibri" pitchFamily="34"/>
              </a:rPr>
              <a:t>otwarte miejsce spotkań dla starszych dzieci i młodzieży, np. klub z prostą infrastrukturą rekreacyjną,</a:t>
            </a:r>
          </a:p>
          <a:p>
            <a:pPr marL="457200" lvl="0" indent="-228600" algn="just">
              <a:lnSpc>
                <a:spcPct val="115000"/>
              </a:lnSpc>
              <a:buSzPct val="45000"/>
              <a:buFont typeface="StarSymbol"/>
              <a:buChar char="●"/>
            </a:pPr>
            <a:r>
              <a:rPr lang="pl-PL" sz="2000" b="1">
                <a:latin typeface="Calibri" pitchFamily="34"/>
              </a:rPr>
              <a:t>bezpłatne lub niskokosztowe zajęcia sportowe, edukacyjne, rozwojowe i kulturalne,</a:t>
            </a:r>
          </a:p>
          <a:p>
            <a:pPr marL="457200" lvl="0" indent="-228600" algn="just">
              <a:lnSpc>
                <a:spcPct val="115000"/>
              </a:lnSpc>
              <a:buSzPct val="45000"/>
              <a:buFont typeface="StarSymbol"/>
              <a:buChar char="●"/>
            </a:pPr>
            <a:r>
              <a:rPr lang="pl-PL" sz="2000" b="1">
                <a:latin typeface="Calibri" pitchFamily="34"/>
              </a:rPr>
              <a:t>zajęcia dostępne godzinowo i transportowo dla dzieci z rodzin niezmotoryzowanych,</a:t>
            </a:r>
          </a:p>
          <a:p>
            <a:pPr marL="457200" lvl="0" indent="-228600" algn="just">
              <a:lnSpc>
                <a:spcPct val="115000"/>
              </a:lnSpc>
              <a:buSzPct val="45000"/>
              <a:buFont typeface="StarSymbol"/>
              <a:buChar char="●"/>
            </a:pPr>
            <a:r>
              <a:rPr lang="pl-PL" sz="2000" b="1">
                <a:latin typeface="Calibri" pitchFamily="34"/>
              </a:rPr>
              <a:t>remont i doposażenie placów zabaw, w tym przestrzenie bardziej dostosowane sensorycznie,</a:t>
            </a:r>
          </a:p>
          <a:p>
            <a:pPr marL="457200" lvl="0" indent="-228600" algn="just">
              <a:lnSpc>
                <a:spcPct val="115000"/>
              </a:lnSpc>
              <a:buSzPct val="45000"/>
              <a:buFont typeface="StarSymbol"/>
              <a:buChar char="●"/>
            </a:pPr>
            <a:r>
              <a:rPr lang="pl-PL" sz="2000" b="1">
                <a:latin typeface="Calibri" pitchFamily="34"/>
              </a:rPr>
              <a:t>lokalnie dostępna diagnostyka, terapia i specjalistyczne wsparcie dla dzieci,</a:t>
            </a:r>
          </a:p>
          <a:p>
            <a:pPr marL="457200" lvl="0" indent="-228600" algn="just">
              <a:lnSpc>
                <a:spcPct val="115000"/>
              </a:lnSpc>
              <a:buSzPct val="45000"/>
              <a:buFont typeface="StarSymbol"/>
              <a:buChar char="●"/>
            </a:pPr>
            <a:r>
              <a:rPr lang="pl-PL" sz="2000" b="1">
                <a:latin typeface="Calibri" pitchFamily="34"/>
              </a:rPr>
              <a:t>szkolenia, poradnictwo i grupy wsparcia dla rodziców, szczególnie rodziców dzieci </a:t>
            </a:r>
            <a:br>
              <a:rPr lang="pl-PL" sz="2000" b="1">
                <a:latin typeface="Calibri" pitchFamily="34"/>
              </a:rPr>
            </a:br>
            <a:r>
              <a:rPr lang="pl-PL" sz="2000" b="1">
                <a:latin typeface="Calibri" pitchFamily="34"/>
              </a:rPr>
              <a:t>z zaburzeniami,</a:t>
            </a:r>
          </a:p>
          <a:p>
            <a:pPr marL="457200" lvl="0" indent="-228600" algn="just">
              <a:lnSpc>
                <a:spcPct val="115000"/>
              </a:lnSpc>
              <a:buSzPct val="45000"/>
              <a:buFont typeface="StarSymbol"/>
              <a:buChar char="●"/>
            </a:pPr>
            <a:r>
              <a:rPr lang="pl-PL" sz="2000" b="1">
                <a:latin typeface="Calibri" pitchFamily="34"/>
              </a:rPr>
              <a:t>usługi opiekuńcze wspierające samotnych rodziców oraz rodziców chcących podjąć pracę,</a:t>
            </a:r>
          </a:p>
          <a:p>
            <a:pPr marL="457200" lvl="0" indent="-228600" algn="just">
              <a:lnSpc>
                <a:spcPct val="115000"/>
              </a:lnSpc>
              <a:buSzPct val="45000"/>
              <a:buFont typeface="StarSymbol"/>
              <a:buChar char="●"/>
            </a:pPr>
            <a:r>
              <a:rPr lang="pl-PL" sz="2000" b="1">
                <a:latin typeface="Calibri" pitchFamily="34"/>
              </a:rPr>
              <a:t>lepsze powiązanie oferty dla dzieci z transportem publicznym.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76360" y="72000"/>
            <a:ext cx="9071640" cy="155016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2400" b="1">
                <a:cs typeface="Tahoma" pitchFamily="2"/>
              </a:rPr>
              <a:t>Analiza wyników badania jakościowego- wywiady indywidualne</a:t>
            </a:r>
          </a:p>
        </p:txBody>
      </p:sp>
      <p:sp>
        <p:nvSpPr>
          <p:cNvPr id="3" name="Symbol zastępczy tekstu 2"/>
          <p:cNvSpPr txBox="1">
            <a:spLocks noGrp="1"/>
          </p:cNvSpPr>
          <p:nvPr>
            <p:ph type="body" idx="4294967295"/>
          </p:nvPr>
        </p:nvSpPr>
        <p:spPr>
          <a:xfrm>
            <a:off x="503999" y="1296000"/>
            <a:ext cx="8870040" cy="5472000"/>
          </a:xfrm>
        </p:spPr>
        <p:txBody>
          <a:bodyPr vert="horz"/>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lvl="0" algn="just">
              <a:lnSpc>
                <a:spcPct val="150000"/>
              </a:lnSpc>
            </a:pPr>
            <a:r>
              <a:rPr lang="pl-PL" sz="2000">
                <a:solidFill>
                  <a:srgbClr val="595959"/>
                </a:solidFill>
                <a:latin typeface="Franklin Gothic Medium" pitchFamily="34"/>
              </a:rPr>
              <a:t>Najważniejsze ustalenia pod kątem realizacji usług społecznych:</a:t>
            </a:r>
          </a:p>
          <a:p>
            <a:pPr lvl="0" algn="just">
              <a:lnSpc>
                <a:spcPct val="150000"/>
              </a:lnSpc>
              <a:buSzPct val="45000"/>
              <a:buFont typeface="OpenSymbol"/>
              <a:buChar char=""/>
            </a:pPr>
            <a:r>
              <a:rPr lang="pl-PL" sz="2000">
                <a:solidFill>
                  <a:srgbClr val="595959"/>
                </a:solidFill>
                <a:latin typeface="Franklin Gothic Medium" pitchFamily="34"/>
              </a:rPr>
              <a:t>Wszyscy respondenci słyszeli o tym, że w Gminie Pińczów ma powstać Centrum Usług Społecznych (CUS). Badani w większości pozytywnie ocenili inicjatywę utworzenia CUS, upatrując w niej szansy na zmianę społecznego postrzegania pomocy społecznej</a:t>
            </a:r>
          </a:p>
          <a:p>
            <a:pPr lvl="0" algn="just">
              <a:lnSpc>
                <a:spcPct val="150000"/>
              </a:lnSpc>
              <a:buSzPct val="45000"/>
              <a:buFont typeface="OpenSymbol"/>
              <a:buChar char=""/>
            </a:pPr>
            <a:r>
              <a:rPr lang="pl-PL" sz="2000">
                <a:solidFill>
                  <a:srgbClr val="595959"/>
                </a:solidFill>
                <a:latin typeface="Franklin Gothic Medium" pitchFamily="34"/>
              </a:rPr>
              <a:t>Jednocześnie część badanych wyraziło niepokój związany z przekształceniem OPS </a:t>
            </a:r>
            <a:br>
              <a:rPr lang="pl-PL" sz="2000">
                <a:solidFill>
                  <a:srgbClr val="595959"/>
                </a:solidFill>
                <a:latin typeface="Franklin Gothic Medium" pitchFamily="34"/>
              </a:rPr>
            </a:br>
            <a:r>
              <a:rPr lang="pl-PL" sz="2000">
                <a:solidFill>
                  <a:srgbClr val="595959"/>
                </a:solidFill>
                <a:latin typeface="Franklin Gothic Medium" pitchFamily="34"/>
              </a:rPr>
              <a:t>w CUS. Jak wynika z analizy materiału badawczego, respondenci wyrażają obawy, że nowo powołany podmiot może stać się konkurencją dla dotychczasowych realizatorów usług społecznych, w szczególności instytucji kultury, takich jak Biblioteka Publiczna czy Pińczowskie Samorządowe Centrum Kultury. W wypowiedziach badanych akcentuje się konieczność prowadzenia rzetelnej promocji, transparentnego informowania mieszkańców oraz wypracowania partnerskiego (a nie hierarchicznego) modelu współpracy CUS z pozostałymi podmiotami realizującymi usługi społeczne w Gminie.</a:t>
            </a:r>
          </a:p>
          <a:p>
            <a:pPr lvl="0" algn="just">
              <a:lnSpc>
                <a:spcPct val="150000"/>
              </a:lnSpc>
              <a:buSzPct val="45000"/>
              <a:buFont typeface="OpenSymbol"/>
              <a:buChar char=""/>
            </a:pPr>
            <a:endParaRPr lang="pl-PL" sz="2000">
              <a:solidFill>
                <a:srgbClr val="595959"/>
              </a:solidFill>
              <a:latin typeface="Franklin Gothic Medium" pitchFamily="34"/>
            </a:endParaRPr>
          </a:p>
          <a:p>
            <a:pPr lvl="0" algn="just">
              <a:lnSpc>
                <a:spcPct val="150000"/>
              </a:lnSpc>
            </a:pPr>
            <a:endParaRPr lang="pl-PL" sz="2000">
              <a:solidFill>
                <a:srgbClr val="595959"/>
              </a:solidFill>
              <a:latin typeface="Franklin Gothic Medium"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288000" y="360000"/>
            <a:ext cx="9576000" cy="2797560"/>
          </a:xfrm>
        </p:spPr>
        <p:txBody>
          <a:bodyPr vert="horz">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spcBef>
                <a:spcPts val="3968"/>
              </a:spcBef>
              <a:spcAft>
                <a:spcPts val="2268"/>
              </a:spcAft>
              <a:buNone/>
            </a:pPr>
            <a:r>
              <a:rPr lang="pl-PL" sz="3600">
                <a:solidFill>
                  <a:srgbClr val="650953"/>
                </a:solidFill>
                <a:latin typeface="Calibri" pitchFamily="34"/>
                <a:cs typeface="Tahoma" pitchFamily="2"/>
              </a:rPr>
              <a:t>Badania społeczne, których wynikiem jest raport miały na celu rozpoznanie potrzeb mieszkańców i zbadanie lokalnego potencjału usługowego, w tym m.in.:</a:t>
            </a:r>
          </a:p>
        </p:txBody>
      </p:sp>
      <p:sp>
        <p:nvSpPr>
          <p:cNvPr id="3" name="Symbol zastępczy tekstu 2"/>
          <p:cNvSpPr txBox="1">
            <a:spLocks noGrp="1"/>
          </p:cNvSpPr>
          <p:nvPr>
            <p:ph type="body" idx="4294967295"/>
          </p:nvPr>
        </p:nvSpPr>
        <p:spPr>
          <a:xfrm>
            <a:off x="503999" y="2880000"/>
            <a:ext cx="8870040" cy="3273480"/>
          </a:xfrm>
        </p:spPr>
        <p:txBody>
          <a:bodyPr vert="horz"/>
          <a:lstStyle>
            <a:defPPr marL="432000" marR="0" lvl="0" indent="-324000">
              <a:spcBef>
                <a:spcPts val="0"/>
              </a:spcBef>
              <a:spcAft>
                <a:spcPts val="1417"/>
              </a:spcAft>
              <a:buSzPct val="45000"/>
              <a:buFont typeface="StarSymbol"/>
              <a:buNone/>
              <a:defRPr lang="pl-PL" sz="3200" b="0" i="0" u="none" strike="noStrike" kern="1200">
                <a:ln>
                  <a:noFill/>
                </a:ln>
                <a:solidFill>
                  <a:srgbClr val="000000"/>
                </a:solidFill>
                <a:latin typeface="Liberation Serif" pitchFamily="18"/>
              </a:defRPr>
            </a:defPPr>
            <a:lvl1pPr marL="432000" marR="0" lvl="0" indent="-324000">
              <a:spcBef>
                <a:spcPts val="0"/>
              </a:spcBef>
              <a:spcAft>
                <a:spcPts val="1417"/>
              </a:spcAft>
              <a:buSzPct val="45000"/>
              <a:buFont typeface="StarSymbol"/>
              <a:buChar char="●"/>
              <a:defRPr lang="pl-PL" sz="3200" b="0" i="0" u="none" strike="noStrike" kern="1200">
                <a:ln>
                  <a:noFill/>
                </a:ln>
                <a:solidFill>
                  <a:srgbClr val="000000"/>
                </a:solidFill>
                <a:latin typeface="Liberation Serif" pitchFamily="18"/>
              </a:defRPr>
            </a:lvl1pPr>
            <a:lvl2pPr marL="864000" marR="0" lvl="1" indent="-324000">
              <a:spcBef>
                <a:spcPts val="0"/>
              </a:spcBef>
              <a:spcAft>
                <a:spcPts val="1134"/>
              </a:spcAft>
              <a:buSzPct val="75000"/>
              <a:buFont typeface="StarSymbol"/>
              <a:buChar char="–"/>
              <a:defRPr lang="pl-PL" sz="2800" b="0" i="0" u="none" strike="noStrike" kern="1200">
                <a:ln>
                  <a:noFill/>
                </a:ln>
                <a:solidFill>
                  <a:srgbClr val="000000"/>
                </a:solidFill>
                <a:latin typeface="Liberation Serif" pitchFamily="18"/>
              </a:defRPr>
            </a:lvl2pPr>
            <a:lvl3pPr marL="1295999" marR="0" lvl="2" indent="-288000">
              <a:spcBef>
                <a:spcPts val="0"/>
              </a:spcBef>
              <a:spcAft>
                <a:spcPts val="850"/>
              </a:spcAft>
              <a:buSzPct val="45000"/>
              <a:buFont typeface="StarSymbol"/>
              <a:buChar char="●"/>
              <a:defRPr lang="pl-PL" sz="2400" b="0" i="0" u="none" strike="noStrike" kern="1200">
                <a:ln>
                  <a:noFill/>
                </a:ln>
                <a:solidFill>
                  <a:srgbClr val="000000"/>
                </a:solidFill>
                <a:latin typeface="Liberation Serif" pitchFamily="18"/>
              </a:defRPr>
            </a:lvl3pPr>
            <a:lvl4pPr marL="1728000" marR="0" lvl="3" indent="-216000">
              <a:spcBef>
                <a:spcPts val="0"/>
              </a:spcBef>
              <a:spcAft>
                <a:spcPts val="567"/>
              </a:spcAft>
              <a:buSzPct val="75000"/>
              <a:buFont typeface="StarSymbol"/>
              <a:buChar char="–"/>
              <a:defRPr lang="pl-PL" sz="2000" b="0" i="0" u="none" strike="noStrike" kern="1200">
                <a:ln>
                  <a:noFill/>
                </a:ln>
                <a:solidFill>
                  <a:srgbClr val="000000"/>
                </a:solidFill>
                <a:latin typeface="Liberation Serif" pitchFamily="18"/>
              </a:defRPr>
            </a:lvl4pPr>
            <a:lvl5pPr marL="2160000" marR="0" lvl="4"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5pPr>
            <a:lvl6pPr marL="2592000" marR="0" lvl="5"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6pPr>
            <a:lvl7pPr marL="3024000" marR="0" lvl="6"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7pPr>
            <a:lvl8pPr marL="3456000" marR="0" lvl="7"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8pPr>
            <a:lvl9pPr marL="3887999" marR="0" lvl="8"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9pPr>
          </a:lstStyle>
          <a:p>
            <a:pPr lvl="0"/>
            <a:r>
              <a:rPr lang="pl-PL">
                <a:cs typeface="Tahoma" pitchFamily="2"/>
              </a:rPr>
              <a:t>rodzaju usług na które jest zapotrzebowanie</a:t>
            </a:r>
          </a:p>
          <a:p>
            <a:pPr lvl="0"/>
            <a:r>
              <a:rPr lang="pl-PL">
                <a:cs typeface="Tahoma" pitchFamily="2"/>
              </a:rPr>
              <a:t>skali zapotrzebowania na usługi</a:t>
            </a:r>
          </a:p>
          <a:p>
            <a:pPr lvl="0"/>
            <a:r>
              <a:rPr lang="pl-PL">
                <a:cs typeface="Tahoma" pitchFamily="2"/>
              </a:rPr>
              <a:t>stanu zasobów- NGO,PES, inne podmioty</a:t>
            </a:r>
          </a:p>
          <a:p>
            <a:pPr lvl="0"/>
            <a:r>
              <a:rPr lang="pl-PL">
                <a:cs typeface="Tahoma" pitchFamily="2"/>
              </a:rPr>
              <a:t>edukacja przyszłej kadry CUS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432359" y="-1262160"/>
            <a:ext cx="9071640" cy="126216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3" name="Symbol zastępczy tekstu 2"/>
          <p:cNvSpPr txBox="1">
            <a:spLocks noGrp="1"/>
          </p:cNvSpPr>
          <p:nvPr>
            <p:ph type="body" idx="4294967295"/>
          </p:nvPr>
        </p:nvSpPr>
        <p:spPr>
          <a:xfrm>
            <a:off x="633960" y="-72000"/>
            <a:ext cx="8870040" cy="7560000"/>
          </a:xfrm>
        </p:spPr>
        <p:txBody>
          <a:bodyPr vert="horz"/>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marL="0" lvl="0" indent="0" algn="just">
              <a:lnSpc>
                <a:spcPct val="150000"/>
              </a:lnSpc>
              <a:buSzPct val="45000"/>
              <a:buFont typeface="OpenSymbol"/>
              <a:buChar char=""/>
            </a:pPr>
            <a:r>
              <a:rPr lang="pl-PL" sz="2000">
                <a:solidFill>
                  <a:srgbClr val="595959"/>
                </a:solidFill>
                <a:latin typeface="Franklin Gothic Medium" pitchFamily="34"/>
              </a:rPr>
              <a:t>Respondenci wskazują, że utworzenie CUS w Gminie Pińczów może przynieść szereg korzystnych zmian. Instytucja ta przyczyni się do profesjonalizacji oraz koordynacji działań, które dotychczas miały charakter fragmentaryczny, między innymi poprzez stworzenie lokalnego „hubu” integrującego organizacje pozarządowe, grupy nieformalne oraz podmioty publiczne.</a:t>
            </a:r>
          </a:p>
          <a:p>
            <a:pPr lvl="0" algn="just">
              <a:lnSpc>
                <a:spcPct val="150000"/>
              </a:lnSpc>
              <a:buSzPct val="45000"/>
              <a:buFont typeface="OpenSymbol"/>
              <a:buChar char=""/>
            </a:pPr>
            <a:r>
              <a:rPr lang="pl-PL" sz="2000">
                <a:solidFill>
                  <a:srgbClr val="595959"/>
                </a:solidFill>
                <a:latin typeface="Franklin Gothic Medium" pitchFamily="34"/>
              </a:rPr>
              <a:t>Respondenci byli zgodni, że działania realizowane przez CUS nie powinny być adresowane wyłącznie do dotychczasowych beneficjentów pomocy społecznej, lecz obejmować wszystkich mieszkańców Gminy, niezależnie od ich sytuacji materialnej czy życiowej. Szczególnie podkreślano potrzebę włączenia do oferty grup dotychczas niedostatecznie uwzględnianych w lokalnej polityce społecznej, takich jak młodzież oraz osoby w wieku produkcyjnym, poszukujące form aktywnego spędzania czasu.</a:t>
            </a:r>
          </a:p>
          <a:p>
            <a:pPr lvl="0" algn="just">
              <a:lnSpc>
                <a:spcPct val="150000"/>
              </a:lnSpc>
              <a:buSzPct val="45000"/>
              <a:buFont typeface="OpenSymbol"/>
              <a:buChar char=""/>
            </a:pPr>
            <a:r>
              <a:rPr lang="pl-PL" sz="2000">
                <a:solidFill>
                  <a:srgbClr val="595959"/>
                </a:solidFill>
                <a:latin typeface="Franklin Gothic Medium" pitchFamily="34"/>
              </a:rPr>
              <a:t>Respondenci podkreślali, że istotne będzie umiejętne pogodzenie świadczenia usług kierowanych zarówno do dotychczasowych beneficjentów pomocy społecznej, jak i pozostałych mieszkańców. Wskazywano przy tym, że nie musi to prowadzić do konfliktów między tymi grupami, o ile zastosowane zostaną odpowiednie rozwiązania organizacyjne.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269280" y="81720"/>
            <a:ext cx="9071640" cy="705600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just">
              <a:lnSpc>
                <a:spcPct val="150000"/>
              </a:lnSpc>
              <a:buNone/>
            </a:pPr>
            <a:r>
              <a:rPr lang="pl-PL" sz="2000">
                <a:solidFill>
                  <a:srgbClr val="595959"/>
                </a:solidFill>
                <a:latin typeface="Franklin Gothic Medium" pitchFamily="34"/>
              </a:rPr>
              <a:t>* Pożądane relacje pomiędzy CUS a realizatorami usług powinny opierać się na zasadach partnerstwa, dialogu i współpracy. Kluczowe dla jakości tych relacji będzie wzajemne zrozumienie celów, zaangażowanie w budowanie zaufania oraz gotowość do współpracy.</a:t>
            </a:r>
            <a:br>
              <a:rPr lang="pl-PL" sz="2000">
                <a:solidFill>
                  <a:srgbClr val="595959"/>
                </a:solidFill>
                <a:latin typeface="Franklin Gothic Medium" pitchFamily="34"/>
              </a:rPr>
            </a:br>
            <a:r>
              <a:rPr lang="pl-PL" sz="2000">
                <a:solidFill>
                  <a:srgbClr val="595959"/>
                </a:solidFill>
                <a:latin typeface="Franklin Gothic Medium" pitchFamily="34"/>
              </a:rPr>
              <a:t/>
            </a:r>
            <a:br>
              <a:rPr lang="pl-PL" sz="2000">
                <a:solidFill>
                  <a:srgbClr val="595959"/>
                </a:solidFill>
                <a:latin typeface="Franklin Gothic Medium" pitchFamily="34"/>
              </a:rPr>
            </a:br>
            <a:r>
              <a:rPr lang="pl-PL" sz="2000">
                <a:solidFill>
                  <a:srgbClr val="595959"/>
                </a:solidFill>
                <a:latin typeface="Franklin Gothic Medium" pitchFamily="34"/>
              </a:rPr>
              <a:t>* Respondenci wskazywali na szereg potencjalnych trudności związanych </a:t>
            </a:r>
            <a:br>
              <a:rPr lang="pl-PL" sz="2000">
                <a:solidFill>
                  <a:srgbClr val="595959"/>
                </a:solidFill>
                <a:latin typeface="Franklin Gothic Medium" pitchFamily="34"/>
              </a:rPr>
            </a:br>
            <a:r>
              <a:rPr lang="pl-PL" sz="2000">
                <a:solidFill>
                  <a:srgbClr val="595959"/>
                </a:solidFill>
                <a:latin typeface="Franklin Gothic Medium" pitchFamily="34"/>
              </a:rPr>
              <a:t>z funkcjonowaniem CUS, w szczególności wynikających z konieczności zmiany dotychczasowego sposobu postrzegania pomocy społecznej oraz budowania zaufania do nowej instytucji. Podkreślano, że proces ten będzie wymagał czasu, ponieważ w świadomości mieszkańców CUS może być początkowo utożsamiany </a:t>
            </a:r>
            <a:br>
              <a:rPr lang="pl-PL" sz="2000">
                <a:solidFill>
                  <a:srgbClr val="595959"/>
                </a:solidFill>
                <a:latin typeface="Franklin Gothic Medium" pitchFamily="34"/>
              </a:rPr>
            </a:br>
            <a:r>
              <a:rPr lang="pl-PL" sz="2000">
                <a:solidFill>
                  <a:srgbClr val="595959"/>
                </a:solidFill>
                <a:latin typeface="Franklin Gothic Medium" pitchFamily="34"/>
              </a:rPr>
              <a:t>z obecną formą pomocy społecznej, co utrudni pełne zrozumienie jego nowych funkcji i szerszego zakresu działań.</a:t>
            </a:r>
            <a:br>
              <a:rPr lang="pl-PL" sz="2000">
                <a:solidFill>
                  <a:srgbClr val="595959"/>
                </a:solidFill>
                <a:latin typeface="Franklin Gothic Medium" pitchFamily="34"/>
              </a:rPr>
            </a:br>
            <a:r>
              <a:rPr lang="pl-PL" sz="2000">
                <a:solidFill>
                  <a:srgbClr val="595959"/>
                </a:solidFill>
                <a:latin typeface="Franklin Gothic Medium" pitchFamily="34"/>
              </a:rPr>
              <a:t/>
            </a:r>
            <a:br>
              <a:rPr lang="pl-PL" sz="2000">
                <a:solidFill>
                  <a:srgbClr val="595959"/>
                </a:solidFill>
                <a:latin typeface="Franklin Gothic Medium" pitchFamily="34"/>
              </a:rPr>
            </a:br>
            <a:r>
              <a:rPr lang="pl-PL" sz="2000">
                <a:solidFill>
                  <a:srgbClr val="595959"/>
                </a:solidFill>
                <a:latin typeface="Franklin Gothic Medium" pitchFamily="34"/>
              </a:rPr>
              <a:t>* O przyszłym sukcesie Centrum Usług Społecznych w Gminie Pińczów w perspektywie kilku lat mogłaby świadczyć przede wszystkim zmiana postaw mieszkańców wobec usług społecznych, wzrost otwartości na korzystanie </a:t>
            </a:r>
            <a:br>
              <a:rPr lang="pl-PL" sz="2000">
                <a:solidFill>
                  <a:srgbClr val="595959"/>
                </a:solidFill>
                <a:latin typeface="Franklin Gothic Medium" pitchFamily="34"/>
              </a:rPr>
            </a:br>
            <a:r>
              <a:rPr lang="pl-PL" sz="2000">
                <a:solidFill>
                  <a:srgbClr val="595959"/>
                </a:solidFill>
                <a:latin typeface="Franklin Gothic Medium" pitchFamily="34"/>
              </a:rPr>
              <a:t>z oferowanego wsparcia oraz aktywne zaangażowanie społeczności lokalnej </a:t>
            </a:r>
            <a:br>
              <a:rPr lang="pl-PL" sz="2000">
                <a:solidFill>
                  <a:srgbClr val="595959"/>
                </a:solidFill>
                <a:latin typeface="Franklin Gothic Medium" pitchFamily="34"/>
              </a:rPr>
            </a:br>
            <a:r>
              <a:rPr lang="pl-PL" sz="2000">
                <a:solidFill>
                  <a:srgbClr val="595959"/>
                </a:solidFill>
                <a:latin typeface="Franklin Gothic Medium" pitchFamily="34"/>
              </a:rPr>
              <a:t>w działalność CUS</a:t>
            </a:r>
            <a:br>
              <a:rPr lang="pl-PL" sz="2000">
                <a:solidFill>
                  <a:srgbClr val="595959"/>
                </a:solidFill>
                <a:latin typeface="Franklin Gothic Medium" pitchFamily="34"/>
              </a:rPr>
            </a:br>
            <a:endParaRPr lang="pl-PL" sz="2000">
              <a:solidFill>
                <a:srgbClr val="595959"/>
              </a:solidFill>
              <a:latin typeface="Franklin Gothic Medium"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vert="horz">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pl-PL" sz="4000" b="1">
                <a:latin typeface="Calibri" pitchFamily="34"/>
                <a:cs typeface="Tahoma" pitchFamily="2"/>
              </a:rPr>
              <a:t>Analiza wyników badania ilościowego</a:t>
            </a:r>
          </a:p>
        </p:txBody>
      </p:sp>
      <p:sp>
        <p:nvSpPr>
          <p:cNvPr id="3" name="Symbol zastępczy tekstu 2"/>
          <p:cNvSpPr txBox="1">
            <a:spLocks noGrp="1"/>
          </p:cNvSpPr>
          <p:nvPr>
            <p:ph type="body" idx="4294967295"/>
          </p:nvPr>
        </p:nvSpPr>
        <p:spPr/>
        <p:txBody>
          <a:bodyPr vert="horz"/>
          <a:lstStyle>
            <a:defPPr marL="432000" marR="0" lvl="0" indent="-324000">
              <a:spcBef>
                <a:spcPts val="0"/>
              </a:spcBef>
              <a:spcAft>
                <a:spcPts val="1417"/>
              </a:spcAft>
              <a:buSzPct val="45000"/>
              <a:buFont typeface="StarSymbol"/>
              <a:buNone/>
              <a:defRPr lang="pl-PL" sz="3200" b="0" i="0" u="none" strike="noStrike" kern="1200">
                <a:ln>
                  <a:noFill/>
                </a:ln>
                <a:solidFill>
                  <a:srgbClr val="000000"/>
                </a:solidFill>
                <a:latin typeface="Liberation Serif" pitchFamily="18"/>
              </a:defRPr>
            </a:defPPr>
            <a:lvl1pPr marL="432000" marR="0" lvl="0" indent="-324000">
              <a:spcBef>
                <a:spcPts val="0"/>
              </a:spcBef>
              <a:spcAft>
                <a:spcPts val="1417"/>
              </a:spcAft>
              <a:buSzPct val="45000"/>
              <a:buFont typeface="StarSymbol"/>
              <a:buChar char="●"/>
              <a:defRPr lang="pl-PL" sz="3200" b="0" i="0" u="none" strike="noStrike" kern="1200">
                <a:ln>
                  <a:noFill/>
                </a:ln>
                <a:solidFill>
                  <a:srgbClr val="000000"/>
                </a:solidFill>
                <a:latin typeface="Liberation Serif" pitchFamily="18"/>
              </a:defRPr>
            </a:lvl1pPr>
            <a:lvl2pPr marL="864000" marR="0" lvl="1" indent="-324000">
              <a:spcBef>
                <a:spcPts val="0"/>
              </a:spcBef>
              <a:spcAft>
                <a:spcPts val="1134"/>
              </a:spcAft>
              <a:buSzPct val="75000"/>
              <a:buFont typeface="StarSymbol"/>
              <a:buChar char="–"/>
              <a:defRPr lang="pl-PL" sz="2800" b="0" i="0" u="none" strike="noStrike" kern="1200">
                <a:ln>
                  <a:noFill/>
                </a:ln>
                <a:solidFill>
                  <a:srgbClr val="000000"/>
                </a:solidFill>
                <a:latin typeface="Liberation Serif" pitchFamily="18"/>
              </a:defRPr>
            </a:lvl2pPr>
            <a:lvl3pPr marL="1295999" marR="0" lvl="2" indent="-288000">
              <a:spcBef>
                <a:spcPts val="0"/>
              </a:spcBef>
              <a:spcAft>
                <a:spcPts val="850"/>
              </a:spcAft>
              <a:buSzPct val="45000"/>
              <a:buFont typeface="StarSymbol"/>
              <a:buChar char="●"/>
              <a:defRPr lang="pl-PL" sz="2400" b="0" i="0" u="none" strike="noStrike" kern="1200">
                <a:ln>
                  <a:noFill/>
                </a:ln>
                <a:solidFill>
                  <a:srgbClr val="000000"/>
                </a:solidFill>
                <a:latin typeface="Liberation Serif" pitchFamily="18"/>
              </a:defRPr>
            </a:lvl3pPr>
            <a:lvl4pPr marL="1728000" marR="0" lvl="3" indent="-216000">
              <a:spcBef>
                <a:spcPts val="0"/>
              </a:spcBef>
              <a:spcAft>
                <a:spcPts val="567"/>
              </a:spcAft>
              <a:buSzPct val="75000"/>
              <a:buFont typeface="StarSymbol"/>
              <a:buChar char="–"/>
              <a:defRPr lang="pl-PL" sz="2000" b="0" i="0" u="none" strike="noStrike" kern="1200">
                <a:ln>
                  <a:noFill/>
                </a:ln>
                <a:solidFill>
                  <a:srgbClr val="000000"/>
                </a:solidFill>
                <a:latin typeface="Liberation Serif" pitchFamily="18"/>
              </a:defRPr>
            </a:lvl4pPr>
            <a:lvl5pPr marL="2160000" marR="0" lvl="4"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5pPr>
            <a:lvl6pPr marL="2592000" marR="0" lvl="5"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6pPr>
            <a:lvl7pPr marL="3024000" marR="0" lvl="6"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7pPr>
            <a:lvl8pPr marL="3456000" marR="0" lvl="7"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8pPr>
            <a:lvl9pPr marL="3887999" marR="0" lvl="8" indent="-216000">
              <a:spcBef>
                <a:spcPts val="0"/>
              </a:spcBef>
              <a:spcAft>
                <a:spcPts val="283"/>
              </a:spcAft>
              <a:buSzPct val="45000"/>
              <a:buFont typeface="StarSymbol"/>
              <a:buChar char="●"/>
              <a:defRPr lang="pl-PL" sz="2000" b="0" i="0" u="none" strike="noStrike" kern="1200">
                <a:ln>
                  <a:noFill/>
                </a:ln>
                <a:solidFill>
                  <a:srgbClr val="000000"/>
                </a:solidFill>
                <a:latin typeface="Liberation Serif" pitchFamily="18"/>
              </a:defRPr>
            </a:lvl9pPr>
          </a:lstStyle>
          <a:p>
            <a:pPr marL="0" lvl="0" indent="0">
              <a:lnSpc>
                <a:spcPct val="115000"/>
              </a:lnSpc>
              <a:spcBef>
                <a:spcPts val="283"/>
              </a:spcBef>
              <a:spcAft>
                <a:spcPts val="1701"/>
              </a:spcAft>
              <a:buNone/>
            </a:pPr>
            <a:r>
              <a:rPr lang="pl-PL">
                <a:solidFill>
                  <a:srgbClr val="4E102D"/>
                </a:solidFill>
                <a:latin typeface="Calibri" pitchFamily="34"/>
                <a:cs typeface="Tahoma" pitchFamily="2"/>
              </a:rPr>
              <a:t>Pomiar został zrealizowany z wykorzystaniem techniki CAWI (komputerowo wspomagany wywiad internetowy) oraz PAPI ( Paper and Pencil Interview). </a:t>
            </a:r>
            <a:r>
              <a:rPr lang="pl-PL">
                <a:solidFill>
                  <a:srgbClr val="4E102D"/>
                </a:solidFill>
                <a:latin typeface="Calibri" pitchFamily="34"/>
                <a:ea typeface="Calibri" pitchFamily="34"/>
              </a:rPr>
              <a:t>Poniżej prezentujemy kluczowe informacje na temat struktury próby, która była ważona ze względu na płeć, wiek oraz miejsce zamieszkania według podziału na sołectwa.</a:t>
            </a:r>
          </a:p>
          <a:p>
            <a:pPr marL="0" lvl="0" indent="0">
              <a:lnSpc>
                <a:spcPct val="115000"/>
              </a:lnSpc>
              <a:spcBef>
                <a:spcPts val="283"/>
              </a:spcBef>
              <a:spcAft>
                <a:spcPts val="1701"/>
              </a:spcAft>
            </a:pPr>
            <a:r>
              <a:rPr lang="pl-PL">
                <a:solidFill>
                  <a:srgbClr val="4E102D"/>
                </a:solidFill>
                <a:latin typeface="Calibri" pitchFamily="34"/>
                <a:ea typeface="Calibri" pitchFamily="34"/>
              </a:rPr>
              <a:t>Poniżej struktura próby ( dane w %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
          <p:cNvPicPr>
            <a:picLocks noChangeAspect="1"/>
          </p:cNvPicPr>
          <p:nvPr/>
        </p:nvPicPr>
        <p:blipFill>
          <a:blip r:embed="rId3"/>
          <a:stretch>
            <a:fillRect/>
          </a:stretch>
        </p:blipFill>
        <p:spPr>
          <a:xfrm>
            <a:off x="503999" y="648000"/>
            <a:ext cx="8855280" cy="6709680"/>
          </a:xfrm>
          <a:prstGeom prst="rect">
            <a:avLst/>
          </a:prstGeom>
          <a:solidFill>
            <a:srgbClr val="CFE7F5"/>
          </a:solidFill>
          <a:ln w="0">
            <a:solidFill>
              <a:srgbClr val="808080"/>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
          <p:cNvPicPr>
            <a:picLocks noChangeAspect="1"/>
          </p:cNvPicPr>
          <p:nvPr/>
        </p:nvPicPr>
        <p:blipFill>
          <a:blip r:embed="rId3"/>
          <a:stretch>
            <a:fillRect/>
          </a:stretch>
        </p:blipFill>
        <p:spPr>
          <a:xfrm>
            <a:off x="503999" y="903240"/>
            <a:ext cx="8855280" cy="5813280"/>
          </a:xfrm>
          <a:prstGeom prst="rect">
            <a:avLst/>
          </a:prstGeom>
          <a:solidFill>
            <a:srgbClr val="CFE7F5"/>
          </a:solidFill>
          <a:ln w="0">
            <a:solidFill>
              <a:srgbClr val="808080"/>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
          <p:cNvPicPr>
            <a:picLocks noChangeAspect="1"/>
          </p:cNvPicPr>
          <p:nvPr/>
        </p:nvPicPr>
        <p:blipFill>
          <a:blip r:embed="rId3"/>
          <a:stretch>
            <a:fillRect/>
          </a:stretch>
        </p:blipFill>
        <p:spPr>
          <a:xfrm>
            <a:off x="503999" y="1368000"/>
            <a:ext cx="8927640" cy="5326560"/>
          </a:xfrm>
          <a:prstGeom prst="rect">
            <a:avLst/>
          </a:prstGeom>
          <a:solidFill>
            <a:srgbClr val="CFE7F5"/>
          </a:solidFill>
          <a:ln w="0">
            <a:solidFill>
              <a:srgbClr val="808080"/>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432000" y="576000"/>
            <a:ext cx="9071640" cy="126216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just">
              <a:lnSpc>
                <a:spcPct val="150000"/>
              </a:lnSpc>
              <a:buNone/>
            </a:pPr>
            <a:r>
              <a:rPr lang="pl-PL" sz="3200" b="1">
                <a:latin typeface="Calibri" pitchFamily="34"/>
              </a:rPr>
              <a:t>Poczucie wpływu na bieg spraw lokalnych w Gminie Pińczów (dane w %)</a:t>
            </a:r>
          </a:p>
        </p:txBody>
      </p:sp>
      <p:sp>
        <p:nvSpPr>
          <p:cNvPr id="3" name="Symbol zastępczy tekstu 2"/>
          <p:cNvSpPr txBox="1">
            <a:spLocks noGrp="1"/>
          </p:cNvSpPr>
          <p:nvPr>
            <p:ph type="body" idx="4294967295"/>
          </p:nvPr>
        </p:nvSpPr>
        <p:spPr/>
        <p:txBody>
          <a:bodyPr vert="horz"/>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marL="0" indent="0"/>
            <a:endParaRPr lang="pl-PL"/>
          </a:p>
        </p:txBody>
      </p:sp>
      <p:pic>
        <p:nvPicPr>
          <p:cNvPr id="4" name=""/>
          <p:cNvPicPr>
            <a:picLocks noChangeAspect="1"/>
          </p:cNvPicPr>
          <p:nvPr/>
        </p:nvPicPr>
        <p:blipFill>
          <a:blip r:embed="rId3">
            <a:lum/>
            <a:alphaModFix/>
          </a:blip>
          <a:srcRect/>
          <a:stretch>
            <a:fillRect/>
          </a:stretch>
        </p:blipFill>
        <p:spPr>
          <a:xfrm>
            <a:off x="1368000" y="2101680"/>
            <a:ext cx="7115759" cy="48103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1152000"/>
            <a:ext cx="9071640" cy="489600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just">
              <a:lnSpc>
                <a:spcPct val="150000"/>
              </a:lnSpc>
              <a:buNone/>
            </a:pPr>
            <a:r>
              <a:rPr lang="pl-PL" sz="3200">
                <a:latin typeface="Calibri" pitchFamily="34"/>
                <a:cs typeface="Tahoma" pitchFamily="2"/>
              </a:rPr>
              <a:t>Pojęcie </a:t>
            </a:r>
            <a:r>
              <a:rPr lang="pl-PL" sz="3200" b="1">
                <a:latin typeface="Calibri" pitchFamily="34"/>
                <a:cs typeface="Tahoma" pitchFamily="2"/>
              </a:rPr>
              <a:t>jakości życia</a:t>
            </a:r>
            <a:r>
              <a:rPr lang="pl-PL" sz="3200">
                <a:latin typeface="Calibri" pitchFamily="34"/>
                <a:cs typeface="Tahoma" pitchFamily="2"/>
              </a:rPr>
              <a:t> nie jest jednoznacznie zdefiniowane w naukach społecznych. Na potrzeby raportu można przyjąć, ze pomiar jakości życia oznacza próbę odpowiedzi na pytanie o poziom rozwoju społeczno- ekonomicznego, a także ocenę zadowolenia z życia- w różnych aspektach, w tym w odniesieniu do stopnia zaspokojenia potrzeb lokalnych ( np. poprzez świadczenie usług publicznych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1872000" y="2094119"/>
            <a:ext cx="6718680" cy="4673880"/>
          </a:xfrm>
        </p:spPr>
      </p:pic>
      <p:sp>
        <p:nvSpPr>
          <p:cNvPr id="3" name="Tytuł 2"/>
          <p:cNvSpPr txBox="1">
            <a:spLocks noGrp="1"/>
          </p:cNvSpPr>
          <p:nvPr>
            <p:ph type="title" idx="4294967295"/>
          </p:nvPr>
        </p:nvSpPr>
        <p:spPr>
          <a:xfrm>
            <a:off x="720360" y="681840"/>
            <a:ext cx="9071640" cy="126216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3200" b="1">
                <a:latin typeface="Calibri" pitchFamily="34"/>
                <a:cs typeface="Tahoma" pitchFamily="2"/>
              </a:rPr>
              <a:t>Ocena jakości życia w Gminie Pińczów ( dane w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intag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1">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2">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ard 3">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955</Words>
  <Application>Microsoft Office PowerPoint</Application>
  <PresentationFormat>Pokaz na ekranie (4:3)</PresentationFormat>
  <Paragraphs>70</Paragraphs>
  <Slides>21</Slides>
  <Notes>21</Notes>
  <HiddenSlides>0</HiddenSlides>
  <MMClips>0</MMClips>
  <ScaleCrop>false</ScaleCrop>
  <HeadingPairs>
    <vt:vector size="4" baseType="variant">
      <vt:variant>
        <vt:lpstr>Motyw</vt:lpstr>
      </vt:variant>
      <vt:variant>
        <vt:i4>4</vt:i4>
      </vt:variant>
      <vt:variant>
        <vt:lpstr>Tytuły slajdów</vt:lpstr>
      </vt:variant>
      <vt:variant>
        <vt:i4>21</vt:i4>
      </vt:variant>
    </vt:vector>
  </HeadingPairs>
  <TitlesOfParts>
    <vt:vector size="25" baseType="lpstr">
      <vt:lpstr>Vintage</vt:lpstr>
      <vt:lpstr>Standard 1</vt:lpstr>
      <vt:lpstr>Standard 2</vt:lpstr>
      <vt:lpstr>Standard 3</vt:lpstr>
      <vt:lpstr> Raport do  „Diagnozy potrzeb i potencjału społeczności lokalnej w Gminie Pińczów w zakresie usług społecznych”  </vt:lpstr>
      <vt:lpstr>Badania społeczne, których wynikiem jest raport miały na celu rozpoznanie potrzeb mieszkańców i zbadanie lokalnego potencjału usługowego, w tym m.in.:</vt:lpstr>
      <vt:lpstr>Analiza wyników badania ilościowego</vt:lpstr>
      <vt:lpstr>Prezentacja programu PowerPoint</vt:lpstr>
      <vt:lpstr>Prezentacja programu PowerPoint</vt:lpstr>
      <vt:lpstr>Prezentacja programu PowerPoint</vt:lpstr>
      <vt:lpstr>Poczucie wpływu na bieg spraw lokalnych w Gminie Pińczów (dane w %)</vt:lpstr>
      <vt:lpstr>Pojęcie jakości życia nie jest jednoznacznie zdefiniowane w naukach społecznych. Na potrzeby raportu można przyjąć, ze pomiar jakości życia oznacza próbę odpowiedzi na pytanie o poziom rozwoju społeczno- ekonomicznego, a także ocenę zadowolenia z życia- w różnych aspektach, w tym w odniesieniu do stopnia zaspokojenia potrzeb lokalnych ( np. poprzez świadczenie usług publicznych )</vt:lpstr>
      <vt:lpstr>Ocena jakości życia w Gminie Pińczów ( dane w %)</vt:lpstr>
      <vt:lpstr>Ankietowani mieszkańcy oceniali jakość usług społecznych w wyszczególnionych obszarach, posługując się skalą od 1 do 5. W badaniu ankietowym poruszono również zagadnienia związane z korzystaniem  z oferty różnych instytucji lokalnych, jak również oceną jakości tych usług w okresie ostatnich 2 lat, licząc od daty realizacji pomiaru.</vt:lpstr>
      <vt:lpstr>Prezentacja programu PowerPoint</vt:lpstr>
      <vt:lpstr>Preferowane działania w sferze społecznej w okresie najbliższego roku</vt:lpstr>
      <vt:lpstr>Grupy wiekowe mieszkańców, do których powinny być kierowane usługi społeczne ( dane w %)</vt:lpstr>
      <vt:lpstr>Grupy kategorialne, do których powinny być kierowanie usługi społeczne ( dane w % )</vt:lpstr>
      <vt:lpstr>Analiza wyników badania jakościowego- wywiady grupowe</vt:lpstr>
      <vt:lpstr>Wyniki badań w obszarze usług, których wg zbadanych grup brakuje lub jest zbyt mało:</vt:lpstr>
      <vt:lpstr>    </vt:lpstr>
      <vt:lpstr>Wyniki badań w obszarze usług, których wg zbadanych grup brakuje lub jest zbyt mało...c.d.:</vt:lpstr>
      <vt:lpstr>Analiza wyników badania jakościowego- wywiady indywidualne</vt:lpstr>
      <vt:lpstr>Prezentacja programu PowerPoint</vt:lpstr>
      <vt:lpstr>* Pożądane relacje pomiędzy CUS a realizatorami usług powinny opierać się na zasadach partnerstwa, dialogu i współpracy. Kluczowe dla jakości tych relacji będzie wzajemne zrozumienie celów, zaangażowanie w budowanie zaufania oraz gotowość do współpracy.  * Respondenci wskazywali na szereg potencjalnych trudności związanych  z funkcjonowaniem CUS, w szczególności wynikających z konieczności zmiany dotychczasowego sposobu postrzegania pomocy społecznej oraz budowania zaufania do nowej instytucji. Podkreślano, że proces ten będzie wymagał czasu, ponieważ w świadomości mieszkańców CUS może być początkowo utożsamiany  z obecną formą pomocy społecznej, co utrudni pełne zrozumienie jego nowych funkcji i szerszego zakresu działań.  * O przyszłym sukcesie Centrum Usług Społecznych w Gminie Pińczów w perspektywie kilku lat mogłaby świadczyć przede wszystkim zmiana postaw mieszkańców wobec usług społecznych, wzrost otwartości na korzystanie  z oferowanego wsparcia oraz aktywne zaangażowanie społeczności lokalnej  w działalność CUS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Vintage</dc:title>
  <dc:creator>Ewa Zacharz</dc:creator>
  <dc:description>Those creative commons textures have been used:
http://www.flickr.com/photos/kellyloveswhales/3505365913/ by 'Kelly Loves Whales'
http://www.flickr.com/photos/digitalyardsale/4806075532/in/photostream/ by Nick Merritt
License: https://creativecommons.org/licenses/by-sa/3.0/</dc:description>
  <cp:lastModifiedBy>Ewa Zacharz</cp:lastModifiedBy>
  <cp:revision>14</cp:revision>
  <dcterms:created xsi:type="dcterms:W3CDTF">2026-06-05T08:13:06Z</dcterms:created>
  <dcterms:modified xsi:type="dcterms:W3CDTF">2026-06-12T09:36:00Z</dcterms:modified>
</cp:coreProperties>
</file>